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45" r:id="rId2"/>
    <p:sldId id="256" r:id="rId3"/>
    <p:sldId id="418" r:id="rId4"/>
    <p:sldId id="348" r:id="rId5"/>
    <p:sldId id="400" r:id="rId6"/>
    <p:sldId id="349" r:id="rId7"/>
    <p:sldId id="415" r:id="rId8"/>
    <p:sldId id="403" r:id="rId9"/>
    <p:sldId id="354" r:id="rId10"/>
    <p:sldId id="355" r:id="rId11"/>
    <p:sldId id="424" r:id="rId12"/>
    <p:sldId id="448" r:id="rId13"/>
    <p:sldId id="363" r:id="rId14"/>
    <p:sldId id="364" r:id="rId15"/>
    <p:sldId id="447" r:id="rId16"/>
    <p:sldId id="367" r:id="rId17"/>
    <p:sldId id="368" r:id="rId18"/>
    <p:sldId id="369" r:id="rId19"/>
    <p:sldId id="406" r:id="rId20"/>
    <p:sldId id="440" r:id="rId21"/>
    <p:sldId id="425" r:id="rId22"/>
    <p:sldId id="450" r:id="rId23"/>
    <p:sldId id="452" r:id="rId24"/>
    <p:sldId id="453" r:id="rId25"/>
    <p:sldId id="444" r:id="rId26"/>
    <p:sldId id="445" r:id="rId27"/>
    <p:sldId id="413" r:id="rId28"/>
    <p:sldId id="442" r:id="rId29"/>
    <p:sldId id="375" r:id="rId30"/>
    <p:sldId id="378" r:id="rId31"/>
    <p:sldId id="412" r:id="rId32"/>
    <p:sldId id="376" r:id="rId33"/>
    <p:sldId id="408" r:id="rId34"/>
    <p:sldId id="438" r:id="rId35"/>
    <p:sldId id="414" r:id="rId36"/>
    <p:sldId id="436" r:id="rId37"/>
    <p:sldId id="439" r:id="rId38"/>
    <p:sldId id="379" r:id="rId39"/>
    <p:sldId id="380" r:id="rId40"/>
    <p:sldId id="382" r:id="rId41"/>
    <p:sldId id="383" r:id="rId42"/>
    <p:sldId id="34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33"/>
    <a:srgbClr val="FF0066"/>
    <a:srgbClr val="339933"/>
    <a:srgbClr val="00FF00"/>
    <a:srgbClr val="FF3399"/>
    <a:srgbClr val="006600"/>
    <a:srgbClr val="A50021"/>
    <a:srgbClr val="66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86477" autoAdjust="0"/>
  </p:normalViewPr>
  <p:slideViewPr>
    <p:cSldViewPr>
      <p:cViewPr varScale="1">
        <p:scale>
          <a:sx n="71" d="100"/>
          <a:sy n="71" d="100"/>
        </p:scale>
        <p:origin x="13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9F45-B114-4117-9479-09A14B92A483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08349-3B02-4670-98AB-4BB3779F7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0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8349-3B02-4670-98AB-4BB3779F79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8349-3B02-4670-98AB-4BB3779F790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8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827BC7-3282-47AA-BB98-8218002A5F56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1015D0-8D75-4A43-9D93-267F28B7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2592-4197-4190-9B36-8BD8B3D75CD2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030F157-0C85-42BE-8B3A-29A1A6EF97A7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1015D0-8D75-4A43-9D93-267F28B7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A540-F9BB-4F01-B67E-E3979A9DA82B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0A3BB-7E06-43BC-9564-D4E6FA70F319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51015D0-8D75-4A43-9D93-267F28B7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966C-499C-4BB3-B329-6738611F6BA6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D17E-B75D-452C-993E-2C2C8D51125F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ADF5-4BDF-4727-B389-99EE2578AA44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8668AA-31DA-4D74-BA73-29D54ABE04F6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AAFD-B5E4-4218-B70B-9DA865ECE3B1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0E46-2DD7-403E-8446-26B2AD202FA2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DBEFA1-7736-4391-9189-8028591EABDA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1015D0-8D75-4A43-9D93-267F28B7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29B6-D2AB-41DA-8737-B0F2179EB02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2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08104" y="2708920"/>
            <a:ext cx="3312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800" b="1" dirty="0" smtClean="0">
                <a:solidFill>
                  <a:srgbClr val="FF0000"/>
                </a:solidFill>
              </a:rPr>
              <a:t>به نام خدا</a:t>
            </a:r>
            <a:endParaRPr lang="fa-I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16710"/>
            <a:ext cx="7929618" cy="50270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Acute blood loss of more than </a:t>
            </a:r>
            <a:r>
              <a:rPr lang="en-US" sz="3600" b="1" dirty="0">
                <a:solidFill>
                  <a:srgbClr val="FF0066"/>
                </a:solidFill>
              </a:rPr>
              <a:t>2,000 </a:t>
            </a:r>
            <a:r>
              <a:rPr lang="en-US" sz="3600" b="1" dirty="0" err="1"/>
              <a:t>mL</a:t>
            </a:r>
            <a:r>
              <a:rPr lang="en-US" sz="3600" b="1" dirty="0"/>
              <a:t> or </a:t>
            </a:r>
            <a:r>
              <a:rPr lang="en-US" sz="3600" b="1" dirty="0">
                <a:solidFill>
                  <a:srgbClr val="FF0000"/>
                </a:solidFill>
              </a:rPr>
              <a:t>40% </a:t>
            </a:r>
            <a:r>
              <a:rPr lang="en-US" sz="3600" b="1" dirty="0"/>
              <a:t>of circulating volume</a:t>
            </a:r>
          </a:p>
          <a:p>
            <a:pPr>
              <a:buNone/>
            </a:pPr>
            <a:r>
              <a:rPr lang="en-US" sz="3600" b="1" dirty="0"/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life </a:t>
            </a:r>
            <a:r>
              <a:rPr lang="en-US" sz="3600" b="1" dirty="0">
                <a:solidFill>
                  <a:srgbClr val="FF0000"/>
                </a:solidFill>
              </a:rPr>
              <a:t>threatening</a:t>
            </a:r>
          </a:p>
          <a:p>
            <a:endParaRPr lang="en-US" sz="3600" b="1" dirty="0">
              <a:solidFill>
                <a:srgbClr val="990033"/>
              </a:solidFill>
            </a:endParaRPr>
          </a:p>
          <a:p>
            <a:r>
              <a:rPr lang="en-US" sz="3600" b="1" dirty="0"/>
              <a:t>Survival depends on :</a:t>
            </a:r>
          </a:p>
          <a:p>
            <a:pPr lvl="2"/>
            <a:r>
              <a:rPr lang="en-US" sz="3000" b="1" dirty="0"/>
              <a:t>rapid transfusion of blood and crystalloid </a:t>
            </a:r>
          </a:p>
          <a:p>
            <a:pPr lvl="2"/>
            <a:r>
              <a:rPr lang="en-US" sz="3000" b="1" dirty="0"/>
              <a:t> immediate surgical intervention before cardiac and cerebral circulation fail, resulting in ischemia in these organs</a:t>
            </a:r>
            <a:r>
              <a:rPr lang="en-US" sz="3000" b="1" dirty="0">
                <a:solidFill>
                  <a:srgbClr val="990033"/>
                </a:solidFill>
              </a:rPr>
              <a:t>. </a:t>
            </a:r>
          </a:p>
          <a:p>
            <a:endParaRPr lang="fa-IR" sz="2200" dirty="0"/>
          </a:p>
        </p:txBody>
      </p:sp>
      <p:sp>
        <p:nvSpPr>
          <p:cNvPr id="4" name="Flowchart: Predefined Process 3"/>
          <p:cNvSpPr/>
          <p:nvPr/>
        </p:nvSpPr>
        <p:spPr>
          <a:xfrm>
            <a:off x="357158" y="357166"/>
            <a:ext cx="7286676" cy="107157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1428728" y="571480"/>
            <a:ext cx="5500726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+mj-ea"/>
                <a:cs typeface="+mj-cs"/>
              </a:rPr>
              <a:t>Class IV </a:t>
            </a:r>
            <a:r>
              <a:rPr lang="en-US" sz="3200" b="1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+mj-ea"/>
                <a:cs typeface="+mj-cs"/>
              </a:rPr>
              <a:t>hypovolemia</a:t>
            </a:r>
            <a:r>
              <a:rPr lang="en-US" sz="3200" b="1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fa-I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00042"/>
            <a:ext cx="7963818" cy="537723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When vital organs fail:</a:t>
            </a:r>
          </a:p>
          <a:p>
            <a:pPr lvl="2"/>
            <a:r>
              <a:rPr lang="en-US" sz="1900" b="1" dirty="0"/>
              <a:t> </a:t>
            </a:r>
            <a:r>
              <a:rPr lang="en-US" sz="2600" b="1" dirty="0"/>
              <a:t>total cardiovascular collapse</a:t>
            </a:r>
          </a:p>
          <a:p>
            <a:pPr lvl="2"/>
            <a:r>
              <a:rPr lang="en-US" sz="2600" b="1" dirty="0"/>
              <a:t> coma</a:t>
            </a:r>
          </a:p>
          <a:p>
            <a:pPr lvl="2"/>
            <a:r>
              <a:rPr lang="en-US" sz="2600" b="1" dirty="0" smtClean="0"/>
              <a:t>Multi organ </a:t>
            </a:r>
            <a:r>
              <a:rPr lang="en-US" sz="2600" b="1" dirty="0"/>
              <a:t>failure </a:t>
            </a:r>
          </a:p>
          <a:p>
            <a:pPr lvl="2"/>
            <a:r>
              <a:rPr lang="en-US" sz="2600" b="1" dirty="0"/>
              <a:t>death</a:t>
            </a:r>
          </a:p>
          <a:p>
            <a:endParaRPr lang="en-US" b="1" dirty="0"/>
          </a:p>
          <a:p>
            <a:r>
              <a:rPr lang="en-US" b="1" dirty="0"/>
              <a:t>once cellular injury has occurred within the brain and cardiac muscle, shock is almost always </a:t>
            </a:r>
            <a:r>
              <a:rPr lang="en-US" b="1" dirty="0">
                <a:solidFill>
                  <a:srgbClr val="FF0066"/>
                </a:solidFill>
              </a:rPr>
              <a:t>irreversible and fatal</a:t>
            </a:r>
            <a:r>
              <a:rPr lang="en-US" b="1" dirty="0">
                <a:solidFill>
                  <a:srgbClr val="990033"/>
                </a:solidFill>
              </a:rPr>
              <a:t>. </a:t>
            </a:r>
          </a:p>
          <a:p>
            <a:endParaRPr lang="en-US" b="1" dirty="0">
              <a:solidFill>
                <a:srgbClr val="990033"/>
              </a:solidFill>
            </a:endParaRPr>
          </a:p>
          <a:p>
            <a:r>
              <a:rPr lang="en-US" b="1" dirty="0"/>
              <a:t>this stage of shock is named:</a:t>
            </a:r>
          </a:p>
          <a:p>
            <a:pPr>
              <a:buNone/>
            </a:pPr>
            <a:r>
              <a:rPr lang="en-US" b="1" dirty="0">
                <a:solidFill>
                  <a:srgbClr val="990033"/>
                </a:solidFill>
              </a:rPr>
              <a:t>    </a:t>
            </a:r>
            <a:r>
              <a:rPr lang="en-US" b="1" dirty="0">
                <a:solidFill>
                  <a:srgbClr val="FF0066"/>
                </a:solidFill>
              </a:rPr>
              <a:t>irreversible shock </a:t>
            </a:r>
            <a:r>
              <a:rPr lang="en-US" b="1" dirty="0"/>
              <a:t>or</a:t>
            </a:r>
            <a:r>
              <a:rPr lang="en-US" b="1" dirty="0">
                <a:solidFill>
                  <a:srgbClr val="FF0066"/>
                </a:solidFill>
              </a:rPr>
              <a:t> late shock </a:t>
            </a:r>
            <a:r>
              <a:rPr lang="en-US" b="1" dirty="0"/>
              <a:t>or</a:t>
            </a:r>
            <a:r>
              <a:rPr lang="en-US" b="1" dirty="0">
                <a:solidFill>
                  <a:srgbClr val="FF0066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FF0066"/>
                </a:solidFill>
              </a:rPr>
              <a:t>    cold shock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45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404853"/>
              </p:ext>
            </p:extLst>
          </p:nvPr>
        </p:nvGraphicFramePr>
        <p:xfrm>
          <a:off x="35496" y="-27384"/>
          <a:ext cx="9036497" cy="6913564"/>
        </p:xfrm>
        <a:graphic>
          <a:graphicData uri="http://schemas.openxmlformats.org/drawingml/2006/table">
            <a:tbl>
              <a:tblPr/>
              <a:tblGrid>
                <a:gridCol w="1669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9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46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071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852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370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Classification of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Hypovolemic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Shock 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ClassII</a:t>
                      </a: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Class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ClasslV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2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loss 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 to 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750-1,500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1,500-2,000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 2,000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2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volume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 to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15-30%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30-40%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 40%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2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 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Less than100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 100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 120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 140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95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pressure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or increased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 tilt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Decreased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(mean arterial pressure&lt;60mmHg)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Decreased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3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 pressure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Decreased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Decreased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Decreased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1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Capilary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refill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 be delayed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Usually delayed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Always delayed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72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Respirations 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Mildly increased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Moderate to marked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tachypnea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Marked tachypnea respiratory collapse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7449017"/>
                  </a:ext>
                </a:extLst>
              </a:tr>
              <a:tr h="522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out put 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/h)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 30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20-30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5-15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anuric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2486285"/>
                  </a:ext>
                </a:extLst>
              </a:tr>
              <a:tr h="672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Mental status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 anxious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Anxious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Confused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Lethargic obtunded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67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675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7839100" cy="561784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</a:t>
            </a:r>
          </a:p>
          <a:p>
            <a:endParaRPr lang="en-US" sz="3000" b="1" dirty="0">
              <a:solidFill>
                <a:srgbClr val="990033"/>
              </a:solidFill>
            </a:endParaRPr>
          </a:p>
          <a:p>
            <a:endParaRPr lang="en-US" sz="3000" b="1" dirty="0">
              <a:solidFill>
                <a:srgbClr val="990033"/>
              </a:solidFill>
            </a:endParaRPr>
          </a:p>
          <a:p>
            <a:endParaRPr lang="en-US" sz="3000" b="1" dirty="0">
              <a:solidFill>
                <a:srgbClr val="990033"/>
              </a:solidFill>
            </a:endParaRPr>
          </a:p>
          <a:p>
            <a:endParaRPr lang="en-US" sz="3000" b="1" dirty="0">
              <a:solidFill>
                <a:srgbClr val="990033"/>
              </a:solidFill>
            </a:endParaRPr>
          </a:p>
          <a:p>
            <a:pPr algn="ctr">
              <a:buNone/>
            </a:pPr>
            <a:endParaRPr lang="en-US" sz="3000" b="1" i="1" u="sng" dirty="0">
              <a:solidFill>
                <a:srgbClr val="990033"/>
              </a:solidFill>
            </a:endParaRPr>
          </a:p>
          <a:p>
            <a:pPr algn="ctr">
              <a:buNone/>
            </a:pPr>
            <a:endParaRPr lang="en-US" sz="3000" b="1" i="1" u="sng" dirty="0">
              <a:solidFill>
                <a:srgbClr val="990033"/>
              </a:solidFill>
            </a:endParaRPr>
          </a:p>
          <a:p>
            <a:pPr>
              <a:buNone/>
            </a:pPr>
            <a:r>
              <a:rPr lang="en-US" sz="3200" b="1" i="1" u="sng" dirty="0">
                <a:solidFill>
                  <a:srgbClr val="339933"/>
                </a:solidFill>
              </a:rPr>
              <a:t>ORDER</a:t>
            </a:r>
            <a:r>
              <a:rPr lang="en-US" sz="2400" b="1" dirty="0">
                <a:solidFill>
                  <a:srgbClr val="339933"/>
                </a:solidFill>
              </a:rPr>
              <a:t>, provides the appropriate sequence of resuscitative priorities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>
                <a:solidFill>
                  <a:srgbClr val="990033"/>
                </a:solidFill>
              </a:rPr>
              <a:t>After immediate </a:t>
            </a:r>
            <a:r>
              <a:rPr lang="en-US" b="1" dirty="0" smtClean="0">
                <a:solidFill>
                  <a:srgbClr val="990033"/>
                </a:solidFill>
              </a:rPr>
              <a:t>resuscitation, </a:t>
            </a:r>
            <a:r>
              <a:rPr lang="en-US" b="1" dirty="0">
                <a:solidFill>
                  <a:srgbClr val="990033"/>
                </a:solidFill>
              </a:rPr>
              <a:t>continue management </a:t>
            </a:r>
            <a:r>
              <a:rPr lang="en-US" b="1" dirty="0" smtClean="0">
                <a:solidFill>
                  <a:srgbClr val="990033"/>
                </a:solidFill>
              </a:rPr>
              <a:t>in </a:t>
            </a:r>
            <a:r>
              <a:rPr lang="en-US" b="1" dirty="0">
                <a:solidFill>
                  <a:srgbClr val="990033"/>
                </a:solidFill>
              </a:rPr>
              <a:t>a modern </a:t>
            </a:r>
            <a:r>
              <a:rPr lang="en-US" b="1" dirty="0">
                <a:solidFill>
                  <a:srgbClr val="FF0066"/>
                </a:solidFill>
              </a:rPr>
              <a:t>critical care unit.  </a:t>
            </a:r>
          </a:p>
          <a:p>
            <a:endParaRPr lang="fa-IR" sz="2400" dirty="0"/>
          </a:p>
          <a:p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44624"/>
            <a:ext cx="6786610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874059" y="116632"/>
            <a:ext cx="6594486" cy="783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Management of Shock</a:t>
            </a:r>
            <a:endParaRPr lang="fa-IR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4102" y="1124744"/>
            <a:ext cx="8472434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</a:t>
            </a:r>
            <a:r>
              <a:rPr 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ORDER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en-US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</a:t>
            </a:r>
            <a:r>
              <a:rPr lang="en-US" sz="3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  <a:r>
              <a:rPr lang="en-US" sz="4000" dirty="0"/>
              <a:t> </a:t>
            </a:r>
            <a:r>
              <a:rPr lang="en-US" sz="2400" b="1" dirty="0"/>
              <a:t>Oxygenate</a:t>
            </a:r>
            <a:endParaRPr lang="en-US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en-US" sz="2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R:</a:t>
            </a:r>
            <a:r>
              <a:rPr lang="en-US" sz="2800" dirty="0"/>
              <a:t> </a:t>
            </a:r>
            <a:r>
              <a:rPr lang="en-US" sz="2400" b="1" dirty="0"/>
              <a:t>Restore Circulating Volume</a:t>
            </a:r>
          </a:p>
          <a:p>
            <a:r>
              <a:rPr lang="en-US" sz="2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D:</a:t>
            </a:r>
            <a:r>
              <a:rPr lang="en-US" sz="2800" dirty="0"/>
              <a:t> </a:t>
            </a:r>
            <a:r>
              <a:rPr lang="en-US" sz="2400" b="1" dirty="0"/>
              <a:t>Drug Therapy</a:t>
            </a:r>
          </a:p>
          <a:p>
            <a:r>
              <a:rPr lang="en-US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E: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/>
              <a:t>Evaluate Response to Therapy</a:t>
            </a:r>
            <a:r>
              <a:rPr lang="en-US" sz="2400" b="1" dirty="0">
                <a:solidFill>
                  <a:srgbClr val="FF0066"/>
                </a:solidFill>
              </a:rPr>
              <a:t/>
            </a:r>
            <a:br>
              <a:rPr lang="en-US" sz="2400" b="1" dirty="0">
                <a:solidFill>
                  <a:srgbClr val="FF0066"/>
                </a:solidFill>
              </a:rPr>
            </a:br>
            <a:r>
              <a:rPr lang="en-US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R: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/>
              <a:t>Remedy the Underlying Cause</a:t>
            </a:r>
          </a:p>
          <a:p>
            <a:endParaRPr lang="en-US" sz="2800" b="1" dirty="0">
              <a:solidFill>
                <a:srgbClr val="FF0066"/>
              </a:solidFill>
            </a:endParaRPr>
          </a:p>
          <a:p>
            <a:endParaRPr lang="fa-IR" sz="36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sz="4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sz="4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sz="4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sz="4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O</a:t>
            </a:r>
            <a:r>
              <a:rPr lang="en-US" sz="4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xygenate--</a:t>
            </a:r>
            <a:r>
              <a:rPr lang="en-US" sz="4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ORDER</a:t>
            </a:r>
            <a:r>
              <a:rPr lang="en-US" sz="4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sz="4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fa-IR" sz="44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11446"/>
            <a:ext cx="7560840" cy="7358114"/>
          </a:xfrm>
        </p:spPr>
        <p:txBody>
          <a:bodyPr>
            <a:noAutofit/>
          </a:bodyPr>
          <a:lstStyle/>
          <a:p>
            <a:r>
              <a:rPr lang="en-US" sz="2000" b="1" dirty="0"/>
              <a:t>minimal or </a:t>
            </a:r>
            <a:r>
              <a:rPr lang="en-US" sz="2000" b="1" dirty="0">
                <a:solidFill>
                  <a:srgbClr val="FF0000"/>
                </a:solidFill>
              </a:rPr>
              <a:t>no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/>
              <a:t>respiratory distress: oxygen </a:t>
            </a:r>
            <a:r>
              <a:rPr lang="en-US" sz="2400" b="1" dirty="0">
                <a:solidFill>
                  <a:srgbClr val="FF0000"/>
                </a:solidFill>
              </a:rPr>
              <a:t>1-6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/>
              <a:t>L/min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by nasal cannula</a:t>
            </a:r>
            <a:r>
              <a:rPr lang="en-US" sz="2000" b="1" dirty="0" smtClean="0">
                <a:solidFill>
                  <a:srgbClr val="990033"/>
                </a:solidFill>
              </a:rPr>
              <a:t>.</a:t>
            </a:r>
          </a:p>
          <a:p>
            <a:endParaRPr lang="en-US" sz="2000" b="1" dirty="0">
              <a:solidFill>
                <a:srgbClr val="990033"/>
              </a:solidFill>
            </a:endParaRPr>
          </a:p>
          <a:p>
            <a:r>
              <a:rPr lang="en-US" sz="2000" b="1" dirty="0">
                <a:solidFill>
                  <a:srgbClr val="FF0066"/>
                </a:solidFill>
              </a:rPr>
              <a:t>respiratory distress</a:t>
            </a:r>
            <a:r>
              <a:rPr lang="en-US" sz="2000" b="1" dirty="0">
                <a:solidFill>
                  <a:srgbClr val="990033"/>
                </a:solidFill>
              </a:rPr>
              <a:t>: </a:t>
            </a:r>
            <a:r>
              <a:rPr lang="en-US" sz="2000" b="1" dirty="0"/>
              <a:t>oxygen</a:t>
            </a:r>
            <a:r>
              <a:rPr lang="en-US" sz="2000" b="1" dirty="0">
                <a:solidFill>
                  <a:srgbClr val="FF0066"/>
                </a:solidFill>
              </a:rPr>
              <a:t>  </a:t>
            </a:r>
            <a:r>
              <a:rPr lang="en-US" sz="2400" b="1" dirty="0">
                <a:solidFill>
                  <a:srgbClr val="FF0066"/>
                </a:solidFill>
              </a:rPr>
              <a:t>by mask </a:t>
            </a:r>
            <a:r>
              <a:rPr lang="en-US" sz="2000" b="1" dirty="0">
                <a:solidFill>
                  <a:srgbClr val="990033"/>
                </a:solidFill>
              </a:rPr>
              <a:t>(</a:t>
            </a:r>
            <a:r>
              <a:rPr lang="en-US" sz="2400" b="1" dirty="0">
                <a:solidFill>
                  <a:srgbClr val="FF0066"/>
                </a:solidFill>
              </a:rPr>
              <a:t>8-10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/>
              <a:t>L/min) </a:t>
            </a:r>
          </a:p>
          <a:p>
            <a:pPr>
              <a:buNone/>
            </a:pPr>
            <a:r>
              <a:rPr lang="en-US" sz="2000" b="1" dirty="0"/>
              <a:t>    will increase the inspired oxygen concentrations to 80%-100% with an oxygen reservoir, compared with 40% to 60% without a </a:t>
            </a:r>
            <a:r>
              <a:rPr lang="en-US" sz="2400" b="1" dirty="0">
                <a:solidFill>
                  <a:srgbClr val="FF0066"/>
                </a:solidFill>
              </a:rPr>
              <a:t>reservoir</a:t>
            </a:r>
            <a:r>
              <a:rPr lang="en-US" sz="2000" b="1" dirty="0">
                <a:solidFill>
                  <a:srgbClr val="990033"/>
                </a:solidFill>
              </a:rPr>
              <a:t>. </a:t>
            </a:r>
            <a:endParaRPr lang="en-US" sz="2000" b="1" dirty="0" smtClean="0">
              <a:solidFill>
                <a:srgbClr val="990033"/>
              </a:solidFill>
            </a:endParaRPr>
          </a:p>
          <a:p>
            <a:pPr>
              <a:buNone/>
            </a:pPr>
            <a:endParaRPr lang="en-US" sz="2000" b="1" dirty="0">
              <a:solidFill>
                <a:srgbClr val="990033"/>
              </a:solidFill>
            </a:endParaRPr>
          </a:p>
          <a:p>
            <a:r>
              <a:rPr lang="en-US" sz="2000" b="1" dirty="0"/>
              <a:t>For</a:t>
            </a:r>
            <a:r>
              <a:rPr lang="en-US" sz="2000" b="1" dirty="0">
                <a:solidFill>
                  <a:srgbClr val="FF0000"/>
                </a:solidFill>
              </a:rPr>
              <a:t> disoriented </a:t>
            </a:r>
            <a:r>
              <a:rPr lang="en-US" sz="2000" b="1" dirty="0"/>
              <a:t>or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tired </a:t>
            </a:r>
            <a:r>
              <a:rPr lang="en-US" sz="2000" b="1" dirty="0">
                <a:solidFill>
                  <a:srgbClr val="FF0000"/>
                </a:solidFill>
              </a:rPr>
              <a:t>patients </a:t>
            </a:r>
            <a:r>
              <a:rPr lang="en-US" sz="2000" b="1" dirty="0"/>
              <a:t>or </a:t>
            </a:r>
            <a:r>
              <a:rPr lang="en-US" sz="2000" b="1" dirty="0" smtClean="0">
                <a:solidFill>
                  <a:srgbClr val="FF0000"/>
                </a:solidFill>
              </a:rPr>
              <a:t>Pao2 </a:t>
            </a:r>
            <a:r>
              <a:rPr lang="en-US" sz="2000" b="1" dirty="0">
                <a:solidFill>
                  <a:srgbClr val="FF0000"/>
                </a:solidFill>
              </a:rPr>
              <a:t>&lt;60 </a:t>
            </a:r>
            <a:r>
              <a:rPr lang="en-US" sz="2000" b="1" dirty="0" smtClean="0">
                <a:solidFill>
                  <a:srgbClr val="FF0000"/>
                </a:solidFill>
              </a:rPr>
              <a:t>mmHg</a:t>
            </a:r>
            <a:r>
              <a:rPr lang="en-US" sz="2000" b="1" dirty="0" smtClean="0">
                <a:solidFill>
                  <a:srgbClr val="990033"/>
                </a:solidFill>
              </a:rPr>
              <a:t>:  </a:t>
            </a:r>
            <a:r>
              <a:rPr lang="en-US" sz="2000" b="1" dirty="0">
                <a:solidFill>
                  <a:srgbClr val="FF0000"/>
                </a:solidFill>
              </a:rPr>
              <a:t>endotracheal intubation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990033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invasive hemodynamic </a:t>
            </a:r>
            <a:r>
              <a:rPr lang="en-US" sz="2000" b="1" dirty="0" smtClean="0">
                <a:solidFill>
                  <a:srgbClr val="FF0000"/>
                </a:solidFill>
              </a:rPr>
              <a:t>monitoring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73832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en-US" sz="36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Restore Circulating Volume--</a:t>
            </a:r>
            <a:r>
              <a:rPr lang="en-US" sz="31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ORDER</a:t>
            </a:r>
            <a:r>
              <a:rPr lang="en-US" sz="32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sz="32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7920880" cy="5328592"/>
          </a:xfrm>
        </p:spPr>
        <p:txBody>
          <a:bodyPr>
            <a:normAutofit/>
          </a:bodyPr>
          <a:lstStyle/>
          <a:p>
            <a:r>
              <a:rPr lang="en-US" sz="2400" b="1" dirty="0"/>
              <a:t>inserting</a:t>
            </a:r>
            <a:r>
              <a:rPr lang="en-US" sz="2400" b="1" dirty="0">
                <a:solidFill>
                  <a:srgbClr val="CC0066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1or2 large-bore (14- or 16-gauge) </a:t>
            </a:r>
            <a:r>
              <a:rPr lang="en-US" sz="2400" b="1" dirty="0" err="1"/>
              <a:t>angiocatheters</a:t>
            </a:r>
            <a:r>
              <a:rPr lang="en-US" sz="2400" b="1" dirty="0"/>
              <a:t> for volume replacement.</a:t>
            </a:r>
          </a:p>
          <a:p>
            <a:pPr>
              <a:buNone/>
            </a:pPr>
            <a:r>
              <a:rPr lang="en-US" sz="2400" b="1" dirty="0"/>
              <a:t> 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Trendelenburg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position</a:t>
            </a:r>
            <a:r>
              <a:rPr lang="en-US" sz="2400" b="1" dirty="0" smtClean="0">
                <a:solidFill>
                  <a:srgbClr val="CC0066"/>
                </a:solidFill>
              </a:rPr>
              <a:t>.</a:t>
            </a:r>
          </a:p>
          <a:p>
            <a:endParaRPr lang="en-US" sz="2400" b="1" dirty="0">
              <a:solidFill>
                <a:srgbClr val="CC0066"/>
              </a:solidFill>
            </a:endParaRPr>
          </a:p>
          <a:p>
            <a:r>
              <a:rPr lang="en-US" sz="2400" b="1" dirty="0"/>
              <a:t>Initial fluid therapy with 1- 2 L fluid with an isotonic electrolyte solution: </a:t>
            </a:r>
            <a:r>
              <a:rPr lang="en-US" sz="2400" b="1" i="1" u="sng" dirty="0">
                <a:solidFill>
                  <a:srgbClr val="FF0066"/>
                </a:solidFill>
              </a:rPr>
              <a:t>Ringer's lactate </a:t>
            </a:r>
            <a:r>
              <a:rPr lang="en-US" sz="2400" b="1" dirty="0">
                <a:solidFill>
                  <a:srgbClr val="990033"/>
                </a:solidFill>
              </a:rPr>
              <a:t>, </a:t>
            </a:r>
            <a:r>
              <a:rPr lang="en-US" sz="2400" b="1" i="1" dirty="0">
                <a:solidFill>
                  <a:srgbClr val="FF0066"/>
                </a:solidFill>
              </a:rPr>
              <a:t>Normal or half normal saline solution</a:t>
            </a:r>
          </a:p>
          <a:p>
            <a:endParaRPr lang="en-US" sz="2400" b="1" dirty="0">
              <a:solidFill>
                <a:srgbClr val="990033"/>
              </a:solidFill>
            </a:endParaRPr>
          </a:p>
          <a:p>
            <a:r>
              <a:rPr lang="en-US" sz="2400" b="1" dirty="0"/>
              <a:t>if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renal function </a:t>
            </a:r>
            <a:r>
              <a:rPr lang="en-US" sz="2400" b="1" dirty="0"/>
              <a:t>is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impaired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/>
              <a:t>,prolonged use of these infusions increases the risk of </a:t>
            </a:r>
            <a:r>
              <a:rPr lang="en-US" sz="2400" b="1" dirty="0">
                <a:solidFill>
                  <a:srgbClr val="FF0000"/>
                </a:solidFill>
              </a:rPr>
              <a:t>hyperchloremic acidosis</a:t>
            </a:r>
            <a:r>
              <a:rPr lang="en-US" sz="2400" dirty="0"/>
              <a:t>. </a:t>
            </a:r>
          </a:p>
          <a:p>
            <a:endParaRPr lang="en-US" sz="2400" b="1" dirty="0">
              <a:solidFill>
                <a:srgbClr val="CC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1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97258"/>
            <a:ext cx="7953380" cy="484632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laboratory assessment </a:t>
            </a:r>
            <a:r>
              <a:rPr lang="en-US" sz="3200" b="1" dirty="0" smtClean="0">
                <a:solidFill>
                  <a:srgbClr val="CC0066"/>
                </a:solidFill>
              </a:rPr>
              <a:t>:</a:t>
            </a:r>
            <a:endParaRPr lang="en-US" sz="3200" b="1" dirty="0">
              <a:solidFill>
                <a:srgbClr val="CC0066"/>
              </a:solidFill>
            </a:endParaRPr>
          </a:p>
          <a:p>
            <a:pPr lvl="1"/>
            <a:r>
              <a:rPr lang="en-US" sz="2800" b="1" dirty="0"/>
              <a:t>CBC with differential and </a:t>
            </a:r>
            <a:r>
              <a:rPr lang="en-US" sz="2800" b="1" dirty="0" err="1"/>
              <a:t>plt</a:t>
            </a:r>
            <a:endParaRPr lang="en-US" sz="2800" b="1" dirty="0"/>
          </a:p>
          <a:p>
            <a:pPr lvl="1"/>
            <a:r>
              <a:rPr lang="en-US" sz="2800" b="1" dirty="0"/>
              <a:t> electrolytes</a:t>
            </a:r>
          </a:p>
          <a:p>
            <a:pPr lvl="1"/>
            <a:r>
              <a:rPr lang="en-US" sz="2800" b="1" dirty="0"/>
              <a:t>BUN , Cr</a:t>
            </a:r>
          </a:p>
          <a:p>
            <a:pPr lvl="1"/>
            <a:r>
              <a:rPr lang="en-US" sz="2800" b="1" dirty="0"/>
              <a:t> calcium, magnesium , phosphate</a:t>
            </a:r>
          </a:p>
          <a:p>
            <a:pPr lvl="1"/>
            <a:r>
              <a:rPr lang="en-US" sz="2800" b="1" dirty="0"/>
              <a:t> glucose</a:t>
            </a:r>
          </a:p>
          <a:p>
            <a:pPr lvl="1"/>
            <a:r>
              <a:rPr lang="en-US" sz="2800" b="1" dirty="0"/>
              <a:t>where indicated, HCG</a:t>
            </a:r>
            <a:r>
              <a:rPr lang="fa-IR" sz="2800" b="1" dirty="0"/>
              <a:t>, </a:t>
            </a:r>
            <a:r>
              <a:rPr lang="en-US" sz="2800" b="1" dirty="0"/>
              <a:t>liver function studies, clotting profiles, serum lactate</a:t>
            </a:r>
            <a:r>
              <a:rPr lang="en-US" sz="2800" dirty="0">
                <a:solidFill>
                  <a:srgbClr val="990033"/>
                </a:solidFill>
              </a:rPr>
              <a:t>.</a:t>
            </a:r>
            <a:endParaRPr lang="fa-IR" sz="28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1638"/>
            <a:ext cx="8215338" cy="4846320"/>
          </a:xfrm>
        </p:spPr>
        <p:txBody>
          <a:bodyPr>
            <a:noAutofit/>
          </a:bodyPr>
          <a:lstStyle/>
          <a:p>
            <a:r>
              <a:rPr lang="en-US" sz="2800" b="1" dirty="0"/>
              <a:t>In patients with severe or prolonged </a:t>
            </a:r>
            <a:r>
              <a:rPr lang="en-US" sz="2800" b="1" dirty="0" err="1"/>
              <a:t>hypovolemia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damage to capillary endothelium </a:t>
            </a:r>
            <a:r>
              <a:rPr lang="en-US" sz="2800" b="1" dirty="0"/>
              <a:t>results in increased capillary permeability and greater </a:t>
            </a:r>
            <a:r>
              <a:rPr lang="en-US" sz="2800" b="1" dirty="0">
                <a:solidFill>
                  <a:srgbClr val="FF0000"/>
                </a:solidFill>
              </a:rPr>
              <a:t>interstitial losses</a:t>
            </a:r>
            <a:r>
              <a:rPr lang="en-US" sz="2800" b="1" dirty="0">
                <a:solidFill>
                  <a:srgbClr val="990033"/>
                </a:solidFill>
              </a:rPr>
              <a:t>, </a:t>
            </a:r>
            <a:r>
              <a:rPr lang="en-US" sz="2800" b="1" dirty="0"/>
              <a:t>and larger volumes of fluid are required to restore circulatory volume than may be apparent by </a:t>
            </a:r>
            <a:r>
              <a:rPr lang="en-US" sz="2800" b="1" dirty="0">
                <a:solidFill>
                  <a:srgbClr val="FF0000"/>
                </a:solidFill>
              </a:rPr>
              <a:t>clinical estimation of the plasma volume. </a:t>
            </a:r>
          </a:p>
          <a:p>
            <a:pPr>
              <a:buNone/>
            </a:pPr>
            <a:r>
              <a:rPr lang="en-US" sz="2800" b="1" dirty="0"/>
              <a:t/>
            </a:r>
            <a:br>
              <a:rPr lang="en-US" sz="2800" b="1" dirty="0"/>
            </a:br>
            <a:endParaRPr lang="fa-IR" sz="28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8143900" cy="58726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990033"/>
                </a:solidFill>
              </a:rPr>
              <a:t>after immediate fluid </a:t>
            </a:r>
            <a:r>
              <a:rPr lang="en-US" sz="3200" b="1" dirty="0">
                <a:solidFill>
                  <a:srgbClr val="990033"/>
                </a:solidFill>
              </a:rPr>
              <a:t>resuscitation , </a:t>
            </a:r>
            <a:r>
              <a:rPr lang="en-US" sz="3200" b="1" dirty="0">
                <a:solidFill>
                  <a:srgbClr val="FF0000"/>
                </a:solidFill>
              </a:rPr>
              <a:t>Additional volume replacement </a:t>
            </a:r>
            <a:r>
              <a:rPr lang="en-US" sz="3200" b="1" dirty="0">
                <a:solidFill>
                  <a:srgbClr val="990033"/>
                </a:solidFill>
              </a:rPr>
              <a:t>or pressure support may then be based on </a:t>
            </a:r>
            <a:r>
              <a:rPr lang="en-US" sz="3200" b="1" dirty="0">
                <a:solidFill>
                  <a:srgbClr val="FF0000"/>
                </a:solidFill>
              </a:rPr>
              <a:t>determinations of the pulmonary artery mean and occlusive pressures, cardiac output, cardiac index</a:t>
            </a:r>
            <a:r>
              <a:rPr lang="en-US" sz="3200" b="1" dirty="0">
                <a:solidFill>
                  <a:srgbClr val="990033"/>
                </a:solidFill>
              </a:rPr>
              <a:t>, and SVR</a:t>
            </a:r>
            <a:r>
              <a:rPr lang="en-US" sz="3600" b="1" dirty="0" smtClean="0">
                <a:solidFill>
                  <a:srgbClr val="990033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3600" b="1" dirty="0" smtClean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990033"/>
                </a:solidFill>
              </a:rPr>
              <a:t>Many cardiologists and critical care physicians believe that therapy guided by </a:t>
            </a:r>
            <a:r>
              <a:rPr lang="en-US" sz="3600" b="1" dirty="0">
                <a:solidFill>
                  <a:srgbClr val="FF0000"/>
                </a:solidFill>
              </a:rPr>
              <a:t>pulmonary artery catheterization (</a:t>
            </a:r>
            <a:r>
              <a:rPr lang="en-US" sz="3600" b="1" dirty="0">
                <a:solidFill>
                  <a:srgbClr val="990033"/>
                </a:solidFill>
              </a:rPr>
              <a:t>PAC) leads to improved patient outcomes. </a:t>
            </a: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990033"/>
              </a:solidFill>
            </a:endParaRP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14356"/>
            <a:ext cx="7929618" cy="57150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2800" b="1" dirty="0">
                <a:solidFill>
                  <a:srgbClr val="990033"/>
                </a:solidFill>
              </a:rPr>
              <a:t>Correction of deficit in blood volume with </a:t>
            </a:r>
            <a:r>
              <a:rPr lang="en-US" sz="2800" b="1" dirty="0">
                <a:solidFill>
                  <a:srgbClr val="FF0066"/>
                </a:solidFill>
              </a:rPr>
              <a:t>crystalloid</a:t>
            </a:r>
            <a:r>
              <a:rPr lang="en-US" sz="2800" b="1" dirty="0">
                <a:solidFill>
                  <a:srgbClr val="990033"/>
                </a:solidFill>
              </a:rPr>
              <a:t> volume expanders will generally maintain </a:t>
            </a:r>
            <a:r>
              <a:rPr lang="en-US" sz="2800" b="1" dirty="0">
                <a:solidFill>
                  <a:srgbClr val="FF0066"/>
                </a:solidFill>
              </a:rPr>
              <a:t>hemodynamic stability</a:t>
            </a:r>
            <a:r>
              <a:rPr lang="en-US" sz="2800" b="1" dirty="0">
                <a:solidFill>
                  <a:srgbClr val="990033"/>
                </a:solidFill>
              </a:rPr>
              <a:t>, while transfusion of </a:t>
            </a:r>
            <a:r>
              <a:rPr lang="en-US" sz="2800" b="1" dirty="0">
                <a:solidFill>
                  <a:srgbClr val="FF0000"/>
                </a:solidFill>
              </a:rPr>
              <a:t>red cells </a:t>
            </a:r>
            <a:r>
              <a:rPr lang="en-US" sz="2800" b="1" dirty="0">
                <a:solidFill>
                  <a:srgbClr val="990033"/>
                </a:solidFill>
              </a:rPr>
              <a:t>is used to improve and maintain </a:t>
            </a:r>
            <a:r>
              <a:rPr lang="en-US" sz="2800" b="1" dirty="0">
                <a:solidFill>
                  <a:srgbClr val="FF0000"/>
                </a:solidFill>
              </a:rPr>
              <a:t>tissue oxygenation . </a:t>
            </a:r>
          </a:p>
          <a:p>
            <a:endParaRPr lang="en-US" sz="2800" b="1" dirty="0">
              <a:solidFill>
                <a:srgbClr val="990033"/>
              </a:solidFill>
            </a:endParaRPr>
          </a:p>
          <a:p>
            <a:r>
              <a:rPr lang="en-US" sz="2800" b="1" dirty="0">
                <a:solidFill>
                  <a:srgbClr val="990033"/>
                </a:solidFill>
              </a:rPr>
              <a:t>Each unit of </a:t>
            </a:r>
            <a:r>
              <a:rPr lang="en-US" sz="2800" b="1" dirty="0">
                <a:solidFill>
                  <a:srgbClr val="FF0066"/>
                </a:solidFill>
              </a:rPr>
              <a:t>packed red blood </a:t>
            </a:r>
            <a:r>
              <a:rPr lang="en-US" sz="2800" b="1" dirty="0">
                <a:solidFill>
                  <a:srgbClr val="990033"/>
                </a:solidFill>
              </a:rPr>
              <a:t>cells contains </a:t>
            </a:r>
            <a:r>
              <a:rPr lang="en-US" sz="2800" b="1" dirty="0">
                <a:solidFill>
                  <a:srgbClr val="FF0066"/>
                </a:solidFill>
              </a:rPr>
              <a:t>200 </a:t>
            </a:r>
            <a:r>
              <a:rPr lang="en-US" sz="2800" b="1" dirty="0" err="1">
                <a:solidFill>
                  <a:srgbClr val="FF0066"/>
                </a:solidFill>
              </a:rPr>
              <a:t>mL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>
                <a:solidFill>
                  <a:srgbClr val="990033"/>
                </a:solidFill>
              </a:rPr>
              <a:t>of red cells and, in an adult, will raise the </a:t>
            </a:r>
            <a:r>
              <a:rPr lang="en-US" sz="2800" b="1" dirty="0" err="1">
                <a:solidFill>
                  <a:srgbClr val="990033"/>
                </a:solidFill>
              </a:rPr>
              <a:t>Hct</a:t>
            </a:r>
            <a:r>
              <a:rPr lang="en-US" sz="2800" b="1" dirty="0">
                <a:solidFill>
                  <a:srgbClr val="990033"/>
                </a:solidFill>
              </a:rPr>
              <a:t> by </a:t>
            </a:r>
            <a:r>
              <a:rPr lang="en-US" sz="2800" b="1" dirty="0">
                <a:solidFill>
                  <a:srgbClr val="FF0066"/>
                </a:solidFill>
              </a:rPr>
              <a:t>3-4 % </a:t>
            </a:r>
            <a:r>
              <a:rPr lang="en-US" sz="2800" b="1" dirty="0">
                <a:solidFill>
                  <a:srgbClr val="990033"/>
                </a:solidFill>
              </a:rPr>
              <a:t>unless there is continued bleeding</a:t>
            </a:r>
            <a:r>
              <a:rPr lang="en-US" sz="3200" b="1" dirty="0">
                <a:solidFill>
                  <a:srgbClr val="990033"/>
                </a:solidFill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1556792"/>
            <a:ext cx="5900532" cy="2868168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</a:rPr>
              <a:t>Hypovolemic</a:t>
            </a:r>
            <a:r>
              <a:rPr lang="en-US" sz="6000" dirty="0">
                <a:solidFill>
                  <a:srgbClr val="FFFF00"/>
                </a:solidFill>
              </a:rPr>
              <a:t> Shock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7622" y="3212976"/>
            <a:ext cx="5114778" cy="110124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dirty="0" err="1"/>
              <a:t>Shamsi</a:t>
            </a:r>
            <a:r>
              <a:rPr lang="en-US" sz="2800" b="1" dirty="0"/>
              <a:t> </a:t>
            </a:r>
            <a:r>
              <a:rPr lang="en-US" sz="2800" b="1" dirty="0" err="1"/>
              <a:t>Abbasalizadeh</a:t>
            </a:r>
            <a:endParaRPr lang="en-US" sz="2800" b="1" dirty="0"/>
          </a:p>
          <a:p>
            <a:pPr algn="ctr"/>
            <a:r>
              <a:rPr lang="en-US" sz="2800" b="1" dirty="0" err="1"/>
              <a:t>Perinatologist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632"/>
            <a:ext cx="7686700" cy="6629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Although principal determinant of oxygen delivery is </a:t>
            </a:r>
            <a:r>
              <a:rPr lang="en-US" sz="2400" b="1" dirty="0" err="1"/>
              <a:t>Hb</a:t>
            </a:r>
            <a:r>
              <a:rPr lang="en-US" sz="2400" b="1" dirty="0"/>
              <a:t>, tissue </a:t>
            </a:r>
            <a:r>
              <a:rPr lang="en-US" sz="2400" b="1" dirty="0">
                <a:solidFill>
                  <a:srgbClr val="FF0066"/>
                </a:solidFill>
              </a:rPr>
              <a:t>oxygenation remains adequate 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/>
              <a:t>as long as </a:t>
            </a:r>
            <a:r>
              <a:rPr lang="en-US" sz="2400" b="1" dirty="0">
                <a:solidFill>
                  <a:srgbClr val="FF0066"/>
                </a:solidFill>
              </a:rPr>
              <a:t>intravascular volume is adequate</a:t>
            </a:r>
            <a:r>
              <a:rPr lang="en-US" sz="2400" b="1" dirty="0">
                <a:solidFill>
                  <a:srgbClr val="A50021"/>
                </a:solidFill>
              </a:rPr>
              <a:t>, </a:t>
            </a:r>
            <a:r>
              <a:rPr lang="en-US" sz="2400" b="1" dirty="0"/>
              <a:t>and cardiac output appropriately increases despite major reductions in </a:t>
            </a:r>
            <a:r>
              <a:rPr lang="en-US" sz="2400" b="1" dirty="0" err="1"/>
              <a:t>Hb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66"/>
                </a:solidFill>
              </a:rPr>
              <a:t>(&lt;7 g/</a:t>
            </a:r>
            <a:r>
              <a:rPr lang="en-US" sz="2400" b="1" dirty="0" err="1">
                <a:solidFill>
                  <a:srgbClr val="FF0066"/>
                </a:solidFill>
              </a:rPr>
              <a:t>dL</a:t>
            </a:r>
            <a:r>
              <a:rPr lang="en-US" sz="2400" b="1" dirty="0">
                <a:solidFill>
                  <a:srgbClr val="A50021"/>
                </a:solidFill>
              </a:rPr>
              <a:t>). </a:t>
            </a:r>
            <a:endParaRPr lang="en-US" sz="2400" b="1" dirty="0" smtClean="0">
              <a:solidFill>
                <a:srgbClr val="A50021"/>
              </a:solidFill>
            </a:endParaRPr>
          </a:p>
          <a:p>
            <a:r>
              <a:rPr lang="en-US" sz="2400" b="1" dirty="0"/>
              <a:t>At rest, </a:t>
            </a:r>
            <a:r>
              <a:rPr lang="en-US" sz="2400" b="1" dirty="0">
                <a:solidFill>
                  <a:srgbClr val="FF0066"/>
                </a:solidFill>
              </a:rPr>
              <a:t>oxygen delivery </a:t>
            </a:r>
            <a:r>
              <a:rPr lang="en-US" sz="2400" b="1" dirty="0"/>
              <a:t>is normally </a:t>
            </a:r>
            <a:r>
              <a:rPr lang="en-US" sz="2400" b="1" dirty="0">
                <a:solidFill>
                  <a:srgbClr val="FF0066"/>
                </a:solidFill>
              </a:rPr>
              <a:t>4 times </a:t>
            </a:r>
            <a:r>
              <a:rPr lang="en-US" sz="2400" b="1" dirty="0"/>
              <a:t>oxygen consumption, indicating  the presence of an enormous reserve.</a:t>
            </a:r>
          </a:p>
          <a:p>
            <a:endParaRPr lang="en-US" sz="2400" b="1" dirty="0"/>
          </a:p>
          <a:p>
            <a:r>
              <a:rPr lang="en-US" sz="2400" b="1" dirty="0"/>
              <a:t> Thus, if </a:t>
            </a:r>
            <a:r>
              <a:rPr lang="en-US" sz="2400" b="1" dirty="0">
                <a:solidFill>
                  <a:srgbClr val="FF0066"/>
                </a:solidFill>
              </a:rPr>
              <a:t>intravascular volume is maintained </a:t>
            </a:r>
            <a:r>
              <a:rPr lang="en-US" sz="2400" b="1" dirty="0"/>
              <a:t>during bleeding and cardiovascular status is not impaired, oxygen delivery will be adequate </a:t>
            </a:r>
            <a:r>
              <a:rPr lang="en-US" sz="2400" b="1" dirty="0">
                <a:solidFill>
                  <a:srgbClr val="FF0066"/>
                </a:solidFill>
              </a:rPr>
              <a:t>until the </a:t>
            </a:r>
            <a:r>
              <a:rPr lang="en-US" sz="2400" b="1" dirty="0" err="1">
                <a:solidFill>
                  <a:srgbClr val="FF0066"/>
                </a:solidFill>
              </a:rPr>
              <a:t>Hct</a:t>
            </a:r>
            <a:r>
              <a:rPr lang="en-US" sz="2400" b="1" dirty="0">
                <a:solidFill>
                  <a:srgbClr val="FF0066"/>
                </a:solidFill>
              </a:rPr>
              <a:t> falls below 10 %. </a:t>
            </a:r>
          </a:p>
          <a:p>
            <a:endParaRPr lang="en-US" sz="2800" b="1" dirty="0">
              <a:solidFill>
                <a:srgbClr val="FF0066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A50021"/>
              </a:solidFill>
            </a:endParaRPr>
          </a:p>
          <a:p>
            <a:pPr>
              <a:buNone/>
            </a:pPr>
            <a:endParaRPr lang="fa-IR" sz="20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8640"/>
            <a:ext cx="8001056" cy="71694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90033"/>
                </a:solidFill>
              </a:rPr>
              <a:t> Because oxygen-carrying capacity is met with a </a:t>
            </a:r>
            <a:r>
              <a:rPr lang="en-US" b="1" dirty="0" err="1">
                <a:solidFill>
                  <a:srgbClr val="990033"/>
                </a:solidFill>
              </a:rPr>
              <a:t>Hb</a:t>
            </a:r>
            <a:r>
              <a:rPr lang="en-US" b="1" dirty="0">
                <a:solidFill>
                  <a:srgbClr val="990033"/>
                </a:solidFill>
              </a:rPr>
              <a:t> of 7 g/</a:t>
            </a:r>
            <a:r>
              <a:rPr lang="en-US" b="1" dirty="0" err="1">
                <a:solidFill>
                  <a:srgbClr val="990033"/>
                </a:solidFill>
              </a:rPr>
              <a:t>dL</a:t>
            </a:r>
            <a:r>
              <a:rPr lang="en-US" b="1" dirty="0">
                <a:solidFill>
                  <a:srgbClr val="990033"/>
                </a:solidFill>
              </a:rPr>
              <a:t> ,</a:t>
            </a:r>
            <a:r>
              <a:rPr lang="en-US" b="1" dirty="0">
                <a:solidFill>
                  <a:srgbClr val="FF0000"/>
                </a:solidFill>
              </a:rPr>
              <a:t>transfusion</a:t>
            </a:r>
            <a:r>
              <a:rPr lang="en-US" b="1" dirty="0">
                <a:solidFill>
                  <a:srgbClr val="990033"/>
                </a:solidFill>
              </a:rPr>
              <a:t> for moderate anemia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Hb</a:t>
            </a:r>
            <a:r>
              <a:rPr lang="en-US" b="1" dirty="0">
                <a:solidFill>
                  <a:srgbClr val="FF0000"/>
                </a:solidFill>
              </a:rPr>
              <a:t>=8-10 g/</a:t>
            </a:r>
            <a:r>
              <a:rPr lang="en-US" b="1" dirty="0" err="1">
                <a:solidFill>
                  <a:srgbClr val="FF0000"/>
                </a:solidFill>
              </a:rPr>
              <a:t>dL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990033"/>
                </a:solidFill>
              </a:rPr>
              <a:t>is </a:t>
            </a:r>
            <a:r>
              <a:rPr lang="en-US" b="1" dirty="0">
                <a:solidFill>
                  <a:srgbClr val="FF0000"/>
                </a:solidFill>
              </a:rPr>
              <a:t>not recommended</a:t>
            </a:r>
            <a:r>
              <a:rPr lang="en-US" b="1" dirty="0">
                <a:solidFill>
                  <a:srgbClr val="990033"/>
                </a:solidFill>
              </a:rPr>
              <a:t>.</a:t>
            </a:r>
          </a:p>
          <a:p>
            <a:endParaRPr lang="en-US" b="1" dirty="0">
              <a:solidFill>
                <a:srgbClr val="990033"/>
              </a:solidFill>
            </a:endParaRPr>
          </a:p>
          <a:p>
            <a:r>
              <a:rPr lang="en-US" b="1" dirty="0">
                <a:solidFill>
                  <a:srgbClr val="990033"/>
                </a:solidFill>
              </a:rPr>
              <a:t>in patients with </a:t>
            </a:r>
            <a:r>
              <a:rPr lang="en-US" b="1" dirty="0">
                <a:solidFill>
                  <a:srgbClr val="FF0066"/>
                </a:solidFill>
              </a:rPr>
              <a:t>renal, coronary artery, ,chronic obstructive lung disease </a:t>
            </a:r>
            <a:r>
              <a:rPr lang="en-US" b="1" dirty="0">
                <a:solidFill>
                  <a:srgbClr val="990033"/>
                </a:solidFill>
              </a:rPr>
              <a:t>recommend maintaining </a:t>
            </a:r>
            <a:r>
              <a:rPr lang="en-US" b="1" dirty="0" err="1">
                <a:solidFill>
                  <a:srgbClr val="990033"/>
                </a:solidFill>
              </a:rPr>
              <a:t>Hb</a:t>
            </a: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n-US" b="1" dirty="0">
                <a:solidFill>
                  <a:srgbClr val="FF0066"/>
                </a:solidFill>
              </a:rPr>
              <a:t>above 10 g/</a:t>
            </a:r>
            <a:r>
              <a:rPr lang="en-US" b="1" dirty="0" err="1">
                <a:solidFill>
                  <a:srgbClr val="FF0066"/>
                </a:solidFill>
              </a:rPr>
              <a:t>dL</a:t>
            </a:r>
            <a:r>
              <a:rPr lang="en-US" b="1" dirty="0">
                <a:solidFill>
                  <a:srgbClr val="990033"/>
                </a:solidFill>
              </a:rPr>
              <a:t> because of the associated increased risk for myocardial infarction and perioperative </a:t>
            </a:r>
            <a:r>
              <a:rPr lang="en-US" b="1" dirty="0" smtClean="0">
                <a:solidFill>
                  <a:srgbClr val="990033"/>
                </a:solidFill>
              </a:rPr>
              <a:t>death</a:t>
            </a:r>
          </a:p>
          <a:p>
            <a:endParaRPr lang="en-US" b="1" dirty="0" smtClean="0">
              <a:solidFill>
                <a:srgbClr val="990033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Specific blood component </a:t>
            </a:r>
            <a:r>
              <a:rPr lang="en-US" b="1" dirty="0">
                <a:solidFill>
                  <a:srgbClr val="990033"/>
                </a:solidFill>
              </a:rPr>
              <a:t>therapy has </a:t>
            </a:r>
            <a:r>
              <a:rPr lang="en-US" b="1" dirty="0">
                <a:solidFill>
                  <a:srgbClr val="FF0000"/>
                </a:solidFill>
              </a:rPr>
              <a:t>replaced</a:t>
            </a:r>
            <a:r>
              <a:rPr lang="en-US" b="1" dirty="0">
                <a:solidFill>
                  <a:srgbClr val="990033"/>
                </a:solidFill>
              </a:rPr>
              <a:t> whole blood transfusion as the standard of care.</a:t>
            </a:r>
          </a:p>
          <a:p>
            <a:endParaRPr lang="en-US" b="1" dirty="0">
              <a:solidFill>
                <a:srgbClr val="990033"/>
              </a:solidFill>
            </a:endParaRPr>
          </a:p>
          <a:p>
            <a:r>
              <a:rPr lang="en-US" b="1" dirty="0">
                <a:solidFill>
                  <a:srgbClr val="990033"/>
                </a:solidFill>
              </a:rPr>
              <a:t> Packed red blood cells (</a:t>
            </a:r>
            <a:r>
              <a:rPr lang="en-US" b="1" dirty="0">
                <a:solidFill>
                  <a:srgbClr val="FF0066"/>
                </a:solidFill>
              </a:rPr>
              <a:t>PRBC</a:t>
            </a:r>
            <a:r>
              <a:rPr lang="en-US" b="1" dirty="0">
                <a:solidFill>
                  <a:srgbClr val="A50021"/>
                </a:solidFill>
              </a:rPr>
              <a:t>)</a:t>
            </a:r>
            <a:r>
              <a:rPr lang="en-US" b="1" dirty="0">
                <a:solidFill>
                  <a:srgbClr val="990033"/>
                </a:solidFill>
              </a:rPr>
              <a:t> are the component of </a:t>
            </a:r>
            <a:r>
              <a:rPr lang="en-US" b="1" dirty="0">
                <a:solidFill>
                  <a:srgbClr val="FF0066"/>
                </a:solidFill>
              </a:rPr>
              <a:t>choice</a:t>
            </a:r>
            <a:r>
              <a:rPr lang="en-US" b="1" dirty="0">
                <a:solidFill>
                  <a:srgbClr val="990033"/>
                </a:solidFill>
              </a:rPr>
              <a:t> for </a:t>
            </a:r>
            <a:r>
              <a:rPr lang="en-US" b="1" dirty="0">
                <a:solidFill>
                  <a:srgbClr val="FF0066"/>
                </a:solidFill>
              </a:rPr>
              <a:t>hemorrhagic shock.</a:t>
            </a:r>
          </a:p>
          <a:p>
            <a:pPr>
              <a:buNone/>
            </a:pPr>
            <a:endParaRPr lang="en-US" b="1" dirty="0">
              <a:solidFill>
                <a:srgbClr val="990033"/>
              </a:solidFill>
            </a:endParaRPr>
          </a:p>
          <a:p>
            <a:endParaRPr lang="fa-IR" sz="3000" dirty="0"/>
          </a:p>
          <a:p>
            <a:endParaRPr lang="en-US" sz="3000" b="1" dirty="0">
              <a:solidFill>
                <a:srgbClr val="9900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539552" y="476672"/>
            <a:ext cx="7128792" cy="158417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A20A8-F96C-411D-BC79-16317DF1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16" y="413792"/>
            <a:ext cx="7239000" cy="1143000"/>
          </a:xfrm>
        </p:spPr>
        <p:txBody>
          <a:bodyPr/>
          <a:lstStyle/>
          <a:p>
            <a:r>
              <a:rPr lang="en-US" cap="none" dirty="0" smtClean="0">
                <a:solidFill>
                  <a:srgbClr val="FF0066"/>
                </a:solidFill>
              </a:rPr>
              <a:t>Massive Blood Transfusion</a:t>
            </a:r>
            <a:endParaRPr lang="fa-IR" cap="none" dirty="0">
              <a:solidFill>
                <a:srgbClr val="FF00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BFA7D7-3248-4891-BA2C-CAF7BD2EF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55088"/>
            <a:ext cx="7239000" cy="4846320"/>
          </a:xfrm>
        </p:spPr>
        <p:txBody>
          <a:bodyPr/>
          <a:lstStyle/>
          <a:p>
            <a:r>
              <a:rPr lang="en-US" b="1" dirty="0">
                <a:solidFill>
                  <a:srgbClr val="990033"/>
                </a:solidFill>
              </a:rPr>
              <a:t>replacement </a:t>
            </a:r>
            <a:r>
              <a:rPr lang="en-US" b="1" dirty="0" smtClean="0">
                <a:solidFill>
                  <a:srgbClr val="990033"/>
                </a:solidFill>
              </a:rPr>
              <a:t>of more </a:t>
            </a:r>
            <a:r>
              <a:rPr lang="en-US" b="1" dirty="0">
                <a:solidFill>
                  <a:srgbClr val="990033"/>
                </a:solidFill>
              </a:rPr>
              <a:t>than 50%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b="1" dirty="0">
                <a:solidFill>
                  <a:srgbClr val="990033"/>
                </a:solidFill>
              </a:rPr>
              <a:t>patient’s blood volume by transfusion </a:t>
            </a:r>
            <a:r>
              <a:rPr lang="en-US" b="1" dirty="0" smtClean="0">
                <a:solidFill>
                  <a:srgbClr val="990033"/>
                </a:solidFill>
              </a:rPr>
              <a:t>in </a:t>
            </a:r>
            <a:r>
              <a:rPr lang="en-US" b="1" dirty="0">
                <a:solidFill>
                  <a:srgbClr val="990033"/>
                </a:solidFill>
              </a:rPr>
              <a:t>12 to 24 hours</a:t>
            </a:r>
            <a:r>
              <a:rPr lang="en-US" dirty="0" smtClean="0">
                <a:solidFill>
                  <a:srgbClr val="990033"/>
                </a:solidFill>
              </a:rPr>
              <a:t>,</a:t>
            </a:r>
          </a:p>
          <a:p>
            <a:r>
              <a:rPr lang="en-US" sz="2800" b="1" dirty="0" smtClean="0">
                <a:solidFill>
                  <a:srgbClr val="9900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Or 10 </a:t>
            </a:r>
            <a:r>
              <a:rPr lang="en-US" sz="2800" b="1" dirty="0">
                <a:solidFill>
                  <a:srgbClr val="9900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units of PRBCs or more transfused over a 24-hour period, </a:t>
            </a:r>
            <a:endParaRPr lang="en-US" sz="2800" b="1" dirty="0" smtClean="0">
              <a:solidFill>
                <a:srgbClr val="9900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9900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9900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lang="en-US" sz="2800" b="1" dirty="0" smtClean="0">
                <a:solidFill>
                  <a:srgbClr val="9900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10 </a:t>
            </a:r>
            <a:r>
              <a:rPr lang="en-US" sz="2800" b="1" dirty="0">
                <a:solidFill>
                  <a:srgbClr val="9900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units or more transfused over 6 hours </a:t>
            </a:r>
            <a:endParaRPr lang="fa-IR" sz="2800" dirty="0">
              <a:solidFill>
                <a:srgbClr val="990033"/>
              </a:solidFill>
            </a:endParaRPr>
          </a:p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996CAFA-6844-4262-BD15-A0C3E9E0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9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DF05DBB-9D81-4DE8-84FA-F496BFC1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B289A2-6257-485A-A388-4289AB7F1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40196" r="9837" b="5178"/>
          <a:stretch/>
        </p:blipFill>
        <p:spPr>
          <a:xfrm>
            <a:off x="395536" y="0"/>
            <a:ext cx="7848872" cy="65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85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1C62307-D208-4D03-B54B-E281F874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87AFFB-E67E-472D-B784-B4998C1E3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75" t="14007" r="18889" b="7555"/>
          <a:stretch/>
        </p:blipFill>
        <p:spPr>
          <a:xfrm>
            <a:off x="395536" y="229745"/>
            <a:ext cx="7704856" cy="6223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548680"/>
            <a:ext cx="150984" cy="648072"/>
          </a:xfrm>
          <a:prstGeom prst="rect">
            <a:avLst/>
          </a:prstGeom>
          <a:solidFill>
            <a:srgbClr val="7030A0"/>
          </a:solidFill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</a:t>
            </a:r>
            <a:endParaRPr lang="fa-I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34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0042"/>
            <a:ext cx="8286776" cy="6357958"/>
          </a:xfrm>
        </p:spPr>
        <p:txBody>
          <a:bodyPr>
            <a:normAutofit/>
          </a:bodyPr>
          <a:lstStyle/>
          <a:p>
            <a:r>
              <a:rPr lang="en-US" sz="3300" dirty="0"/>
              <a:t> </a:t>
            </a:r>
            <a:r>
              <a:rPr lang="en-US" sz="3600" b="1" i="1" u="sng" dirty="0">
                <a:solidFill>
                  <a:srgbClr val="FF0000"/>
                </a:solidFill>
              </a:rPr>
              <a:t>Massive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transfusion </a:t>
            </a:r>
            <a:r>
              <a:rPr lang="en-US" sz="3600" b="1" u="sng" dirty="0" err="1" smtClean="0">
                <a:solidFill>
                  <a:srgbClr val="FF0066"/>
                </a:solidFill>
              </a:rPr>
              <a:t>conciderations</a:t>
            </a:r>
            <a:endParaRPr lang="en-US" sz="3600" b="1" i="1" u="sng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b="1" dirty="0">
                <a:solidFill>
                  <a:srgbClr val="990033"/>
                </a:solidFill>
              </a:rPr>
              <a:t>Such transfusion are associated with a number </a:t>
            </a:r>
            <a:r>
              <a:rPr lang="en-US" b="1" dirty="0" smtClean="0">
                <a:solidFill>
                  <a:srgbClr val="990033"/>
                </a:solidFill>
              </a:rPr>
              <a:t>of</a:t>
            </a:r>
            <a:endParaRPr lang="en-US" b="1" dirty="0">
              <a:solidFill>
                <a:srgbClr val="990033"/>
              </a:solidFill>
            </a:endParaRPr>
          </a:p>
          <a:p>
            <a:pPr lvl="1"/>
            <a:r>
              <a:rPr lang="en-US" b="1" dirty="0" smtClean="0">
                <a:solidFill>
                  <a:srgbClr val="990033"/>
                </a:solidFill>
              </a:rPr>
              <a:t>requires </a:t>
            </a:r>
            <a:r>
              <a:rPr lang="en-US" b="1" dirty="0">
                <a:solidFill>
                  <a:srgbClr val="990033"/>
                </a:solidFill>
              </a:rPr>
              <a:t>consideration of </a:t>
            </a:r>
            <a:r>
              <a:rPr lang="en-US" sz="2600" b="1" dirty="0" smtClean="0">
                <a:solidFill>
                  <a:srgbClr val="990033"/>
                </a:solidFill>
              </a:rPr>
              <a:t>volume </a:t>
            </a:r>
            <a:r>
              <a:rPr lang="en-US" sz="2600" b="1" dirty="0">
                <a:solidFill>
                  <a:srgbClr val="990033"/>
                </a:solidFill>
              </a:rPr>
              <a:t>status, tissue oxygenation, management of bleeding and coagulation abnormalities</a:t>
            </a:r>
            <a:r>
              <a:rPr lang="en-US" sz="2600" b="1" dirty="0" smtClean="0">
                <a:solidFill>
                  <a:srgbClr val="990033"/>
                </a:solidFill>
              </a:rPr>
              <a:t>,</a:t>
            </a:r>
          </a:p>
          <a:p>
            <a:pPr lvl="1"/>
            <a:r>
              <a:rPr lang="en-US" sz="2600" b="1" dirty="0">
                <a:solidFill>
                  <a:srgbClr val="990033"/>
                </a:solidFill>
              </a:rPr>
              <a:t>selection of the appropriate amounts and types of blood components to be administered, </a:t>
            </a:r>
            <a:endParaRPr lang="en-US" sz="2600" b="1" dirty="0" smtClean="0">
              <a:solidFill>
                <a:srgbClr val="990033"/>
              </a:solidFill>
            </a:endParaRPr>
          </a:p>
          <a:p>
            <a:pPr lvl="1"/>
            <a:r>
              <a:rPr lang="en-US" sz="2800" b="1" dirty="0" smtClean="0">
                <a:solidFill>
                  <a:srgbClr val="990033"/>
                </a:solidFill>
              </a:rPr>
              <a:t>Considerate to :</a:t>
            </a:r>
          </a:p>
          <a:p>
            <a:pPr lvl="5"/>
            <a:r>
              <a:rPr lang="en-US" sz="2800" b="1" dirty="0" smtClean="0">
                <a:solidFill>
                  <a:srgbClr val="990033"/>
                </a:solidFill>
              </a:rPr>
              <a:t>hemostatic condition</a:t>
            </a:r>
          </a:p>
          <a:p>
            <a:pPr lvl="5"/>
            <a:r>
              <a:rPr lang="en-US" sz="2800" b="1" dirty="0" smtClean="0">
                <a:solidFill>
                  <a:srgbClr val="990033"/>
                </a:solidFill>
              </a:rPr>
              <a:t> </a:t>
            </a:r>
            <a:r>
              <a:rPr lang="en-US" sz="2800" b="1" dirty="0">
                <a:solidFill>
                  <a:srgbClr val="990033"/>
                </a:solidFill>
              </a:rPr>
              <a:t>metabolic </a:t>
            </a:r>
            <a:r>
              <a:rPr lang="en-US" sz="2400" b="1" dirty="0">
                <a:solidFill>
                  <a:srgbClr val="990033"/>
                </a:solidFill>
              </a:rPr>
              <a:t> condition</a:t>
            </a:r>
          </a:p>
          <a:p>
            <a:pPr lvl="5"/>
            <a:r>
              <a:rPr lang="en-US" sz="2400" b="1" dirty="0" smtClean="0">
                <a:solidFill>
                  <a:srgbClr val="990033"/>
                </a:solidFill>
              </a:rPr>
              <a:t> </a:t>
            </a:r>
            <a:r>
              <a:rPr lang="en-US" sz="2400" b="1" dirty="0" smtClean="0">
                <a:solidFill>
                  <a:srgbClr val="990033"/>
                </a:solidFill>
              </a:rPr>
              <a:t>changes </a:t>
            </a:r>
            <a:r>
              <a:rPr lang="en-US" sz="2400" b="1" dirty="0">
                <a:solidFill>
                  <a:srgbClr val="990033"/>
                </a:solidFill>
              </a:rPr>
              <a:t>in ionized calcium, </a:t>
            </a:r>
            <a:r>
              <a:rPr lang="en-US" sz="2400" b="1" dirty="0" smtClean="0">
                <a:solidFill>
                  <a:srgbClr val="990033"/>
                </a:solidFill>
              </a:rPr>
              <a:t>potassium </a:t>
            </a:r>
          </a:p>
          <a:p>
            <a:pPr lvl="5"/>
            <a:r>
              <a:rPr lang="en-US" sz="2400" b="1" dirty="0" smtClean="0">
                <a:solidFill>
                  <a:srgbClr val="990033"/>
                </a:solidFill>
              </a:rPr>
              <a:t> </a:t>
            </a:r>
            <a:r>
              <a:rPr lang="en-US" sz="2400" b="1" dirty="0">
                <a:solidFill>
                  <a:srgbClr val="990033"/>
                </a:solidFill>
              </a:rPr>
              <a:t>acid-base balance.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376" y="-243408"/>
            <a:ext cx="7239000" cy="1143000"/>
          </a:xfrm>
        </p:spPr>
        <p:txBody>
          <a:bodyPr>
            <a:normAutofit/>
          </a:bodyPr>
          <a:lstStyle/>
          <a:p>
            <a:r>
              <a:rPr lang="en-US" sz="3600" cap="none" dirty="0" err="1" smtClean="0">
                <a:solidFill>
                  <a:srgbClr val="FFC000"/>
                </a:solidFill>
              </a:rPr>
              <a:t>Dilutional</a:t>
            </a:r>
            <a:r>
              <a:rPr lang="en-US" sz="3600" cap="none" dirty="0" smtClean="0">
                <a:solidFill>
                  <a:srgbClr val="FFC000"/>
                </a:solidFill>
              </a:rPr>
              <a:t> Coagulopathy</a:t>
            </a:r>
            <a:endParaRPr lang="fa-IR" sz="3600" cap="none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316416" cy="4846320"/>
          </a:xfrm>
        </p:spPr>
        <p:txBody>
          <a:bodyPr>
            <a:normAutofit/>
          </a:bodyPr>
          <a:lstStyle/>
          <a:p>
            <a:r>
              <a:rPr lang="en-US" sz="2400" b="1" dirty="0"/>
              <a:t>A patient being massively transfused may have </a:t>
            </a:r>
            <a:r>
              <a:rPr lang="en-US" sz="2400" b="1" dirty="0">
                <a:solidFill>
                  <a:srgbClr val="FF0066"/>
                </a:solidFill>
              </a:rPr>
              <a:t>coagulopathy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/>
              <a:t>because of </a:t>
            </a:r>
            <a:r>
              <a:rPr lang="en-US" sz="2400" b="1" dirty="0" smtClean="0"/>
              <a:t>:</a:t>
            </a:r>
          </a:p>
          <a:p>
            <a:pPr lvl="2"/>
            <a:r>
              <a:rPr lang="en-US" b="1" dirty="0" err="1" smtClean="0">
                <a:solidFill>
                  <a:srgbClr val="FF0066"/>
                </a:solidFill>
              </a:rPr>
              <a:t>dilutional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>
                <a:solidFill>
                  <a:srgbClr val="FF0066"/>
                </a:solidFill>
              </a:rPr>
              <a:t>effects </a:t>
            </a:r>
            <a:r>
              <a:rPr lang="en-US" b="1" dirty="0"/>
              <a:t>on coagulation proteins and the platelet count </a:t>
            </a:r>
            <a:r>
              <a:rPr lang="en-US" b="1" dirty="0" smtClean="0"/>
              <a:t>.(because </a:t>
            </a:r>
            <a:r>
              <a:rPr lang="en-US" b="1" dirty="0"/>
              <a:t>packed red cell </a:t>
            </a:r>
            <a:r>
              <a:rPr lang="en-US" b="1" dirty="0" smtClean="0"/>
              <a:t>are devoid </a:t>
            </a:r>
            <a:r>
              <a:rPr lang="en-US" b="1" dirty="0"/>
              <a:t>of plasma and </a:t>
            </a:r>
            <a:r>
              <a:rPr lang="en-US" b="1" dirty="0" smtClean="0"/>
              <a:t>platelets)</a:t>
            </a:r>
            <a:r>
              <a:rPr lang="en-US" sz="2800" b="1" dirty="0" smtClean="0"/>
              <a:t>.</a:t>
            </a:r>
          </a:p>
          <a:p>
            <a:pPr lvl="2"/>
            <a:endParaRPr lang="en-US" sz="2800" b="1" dirty="0" smtClean="0"/>
          </a:p>
          <a:p>
            <a:pPr lvl="2"/>
            <a:r>
              <a:rPr lang="en-US" b="1" dirty="0"/>
              <a:t>Additional bleeding based solely on dilution can occur when the level of </a:t>
            </a:r>
            <a:r>
              <a:rPr lang="en-US" b="1" dirty="0" smtClean="0"/>
              <a:t>coagulation </a:t>
            </a:r>
            <a:r>
              <a:rPr lang="en-US" b="1" dirty="0"/>
              <a:t>proteins falls to 25 % of normal. </a:t>
            </a:r>
            <a:r>
              <a:rPr lang="en-US" b="1" dirty="0"/>
              <a:t>This usually requires 8 - 10 u of red cells.</a:t>
            </a:r>
          </a:p>
          <a:p>
            <a:pPr lvl="1"/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8316416" cy="6267096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400" b="1" dirty="0">
                <a:solidFill>
                  <a:srgbClr val="FF0066"/>
                </a:solidFill>
              </a:rPr>
              <a:t>PT, </a:t>
            </a:r>
            <a:r>
              <a:rPr lang="en-US" sz="2400" b="1" dirty="0" err="1">
                <a:solidFill>
                  <a:srgbClr val="FF0066"/>
                </a:solidFill>
              </a:rPr>
              <a:t>aPTT</a:t>
            </a:r>
            <a:r>
              <a:rPr lang="en-US" sz="2400" b="1" dirty="0">
                <a:solidFill>
                  <a:srgbClr val="FF0066"/>
                </a:solidFill>
              </a:rPr>
              <a:t>, and platelet count </a:t>
            </a:r>
            <a:r>
              <a:rPr lang="en-US" sz="2400" b="1" dirty="0">
                <a:solidFill>
                  <a:srgbClr val="990033"/>
                </a:solidFill>
              </a:rPr>
              <a:t>must be </a:t>
            </a:r>
            <a:r>
              <a:rPr lang="en-US" sz="2400" b="1" dirty="0">
                <a:solidFill>
                  <a:srgbClr val="FF0066"/>
                </a:solidFill>
              </a:rPr>
              <a:t>measure</a:t>
            </a:r>
            <a:r>
              <a:rPr lang="en-US" sz="2400" b="1" dirty="0">
                <a:solidFill>
                  <a:srgbClr val="990033"/>
                </a:solidFill>
              </a:rPr>
              <a:t> after the administration of every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66"/>
                </a:solidFill>
              </a:rPr>
              <a:t>   5-6 u</a:t>
            </a:r>
            <a:r>
              <a:rPr lang="en-US" sz="2400" b="1" dirty="0">
                <a:solidFill>
                  <a:srgbClr val="990033"/>
                </a:solidFill>
              </a:rPr>
              <a:t> of red cells.</a:t>
            </a:r>
          </a:p>
          <a:p>
            <a:pPr>
              <a:buNone/>
            </a:pPr>
            <a:r>
              <a:rPr lang="en-US" sz="2400" b="1" dirty="0">
                <a:solidFill>
                  <a:srgbClr val="990033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990033"/>
                </a:solidFill>
              </a:rPr>
              <a:t>Replacement </a:t>
            </a:r>
            <a:r>
              <a:rPr lang="en-US" sz="2400" b="1" dirty="0">
                <a:solidFill>
                  <a:srgbClr val="FF0066"/>
                </a:solidFill>
              </a:rPr>
              <a:t>therapy</a:t>
            </a:r>
            <a:r>
              <a:rPr lang="en-US" sz="2400" b="1" dirty="0">
                <a:solidFill>
                  <a:srgbClr val="990033"/>
                </a:solidFill>
              </a:rPr>
              <a:t> should be </a:t>
            </a:r>
            <a:r>
              <a:rPr lang="en-US" sz="2400" b="1" dirty="0">
                <a:solidFill>
                  <a:srgbClr val="FF0066"/>
                </a:solidFill>
              </a:rPr>
              <a:t>based on these parameters</a:t>
            </a:r>
            <a:r>
              <a:rPr lang="en-US" sz="2400" b="1" dirty="0">
                <a:solidFill>
                  <a:srgbClr val="990033"/>
                </a:solidFill>
              </a:rPr>
              <a:t> rather than on any formula (</a:t>
            </a:r>
            <a:r>
              <a:rPr lang="en-US" sz="2400" b="1" dirty="0" err="1">
                <a:solidFill>
                  <a:srgbClr val="990033"/>
                </a:solidFill>
              </a:rPr>
              <a:t>eg</a:t>
            </a:r>
            <a:r>
              <a:rPr lang="en-US" sz="2400" b="1" dirty="0">
                <a:solidFill>
                  <a:srgbClr val="990033"/>
                </a:solidFill>
              </a:rPr>
              <a:t>, one unit of FFP for every 4 units of red cells), except in patients with severe trauma and possibly obstetric hemorrhage</a:t>
            </a:r>
          </a:p>
          <a:p>
            <a:endParaRPr lang="en-US" sz="2400" b="1" dirty="0">
              <a:solidFill>
                <a:srgbClr val="990033"/>
              </a:solidFill>
            </a:endParaRPr>
          </a:p>
          <a:p>
            <a:r>
              <a:rPr lang="en-US" sz="2400" b="1" dirty="0">
                <a:solidFill>
                  <a:srgbClr val="FF0066"/>
                </a:solidFill>
              </a:rPr>
              <a:t>2-8 u of FFP </a:t>
            </a:r>
            <a:r>
              <a:rPr lang="en-US" sz="2400" b="1" dirty="0">
                <a:solidFill>
                  <a:srgbClr val="990033"/>
                </a:solidFill>
              </a:rPr>
              <a:t>should be given if the values exceed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FF0066"/>
                </a:solidFill>
              </a:rPr>
              <a:t>1.5 times </a:t>
            </a:r>
            <a:r>
              <a:rPr lang="en-US" sz="2400" b="1" dirty="0">
                <a:solidFill>
                  <a:srgbClr val="990033"/>
                </a:solidFill>
              </a:rPr>
              <a:t>control</a:t>
            </a:r>
            <a:r>
              <a:rPr lang="en-US" sz="2400" b="1" dirty="0" smtClean="0">
                <a:solidFill>
                  <a:srgbClr val="990033"/>
                </a:solidFill>
              </a:rPr>
              <a:t>.</a:t>
            </a:r>
          </a:p>
          <a:p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FFP is </a:t>
            </a:r>
            <a:r>
              <a:rPr lang="en-US" sz="2400" b="1" dirty="0">
                <a:solidFill>
                  <a:srgbClr val="FF0066"/>
                </a:solidFill>
              </a:rPr>
              <a:t>not</a:t>
            </a:r>
            <a:r>
              <a:rPr lang="en-US" sz="2400" b="1" dirty="0">
                <a:solidFill>
                  <a:srgbClr val="C00000"/>
                </a:solidFill>
              </a:rPr>
              <a:t> indicated for </a:t>
            </a:r>
            <a:r>
              <a:rPr lang="en-US" sz="2400" b="1" dirty="0">
                <a:solidFill>
                  <a:srgbClr val="FF0066"/>
                </a:solidFill>
              </a:rPr>
              <a:t>volume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FF0066"/>
                </a:solidFill>
              </a:rPr>
              <a:t>expansion </a:t>
            </a:r>
            <a:r>
              <a:rPr lang="en-US" sz="2400" b="1" dirty="0">
                <a:solidFill>
                  <a:srgbClr val="C00000"/>
                </a:solidFill>
              </a:rPr>
              <a:t>or </a:t>
            </a:r>
            <a:r>
              <a:rPr lang="en-US" sz="2400" b="1" dirty="0">
                <a:solidFill>
                  <a:srgbClr val="FF0066"/>
                </a:solidFill>
              </a:rPr>
              <a:t>nutritional</a:t>
            </a:r>
            <a:r>
              <a:rPr lang="en-US" sz="2400" b="1" dirty="0">
                <a:solidFill>
                  <a:srgbClr val="C00000"/>
                </a:solidFill>
              </a:rPr>
              <a:t> support and should not be given </a:t>
            </a:r>
            <a:r>
              <a:rPr lang="en-US" sz="2400" b="1" dirty="0">
                <a:solidFill>
                  <a:srgbClr val="FF0066"/>
                </a:solidFill>
              </a:rPr>
              <a:t>empirically</a:t>
            </a:r>
            <a:r>
              <a:rPr lang="en-US" sz="2400" b="1" dirty="0">
                <a:solidFill>
                  <a:srgbClr val="C00000"/>
                </a:solidFill>
              </a:rPr>
              <a:t> with PRBC transfusions</a:t>
            </a:r>
            <a:endParaRPr lang="en-US" sz="2400" b="1" dirty="0" smtClean="0">
              <a:solidFill>
                <a:srgbClr val="990033"/>
              </a:solidFill>
            </a:endParaRPr>
          </a:p>
          <a:p>
            <a:endParaRPr lang="en-US" sz="2400" b="1" dirty="0" smtClean="0">
              <a:solidFill>
                <a:srgbClr val="990033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FF0066"/>
                </a:solidFill>
              </a:rPr>
              <a:t>Each unit of FFP </a:t>
            </a:r>
            <a:r>
              <a:rPr lang="en-US" sz="2400" b="1" dirty="0">
                <a:solidFill>
                  <a:srgbClr val="C00000"/>
                </a:solidFill>
              </a:rPr>
              <a:t>increase the clotting protein levels by </a:t>
            </a:r>
            <a:r>
              <a:rPr lang="en-US" sz="2400" b="1" dirty="0">
                <a:solidFill>
                  <a:srgbClr val="FF0066"/>
                </a:solidFill>
              </a:rPr>
              <a:t>10%</a:t>
            </a:r>
            <a:r>
              <a:rPr lang="en-US" sz="2400" b="1" dirty="0">
                <a:solidFill>
                  <a:srgbClr val="C00000"/>
                </a:solidFill>
              </a:rPr>
              <a:t>, but because of losses in product preparation, storage, and because of transfused factors to the interstitial space, typical increments are </a:t>
            </a:r>
            <a:r>
              <a:rPr lang="en-US" sz="2400" b="1" dirty="0">
                <a:solidFill>
                  <a:srgbClr val="FF0066"/>
                </a:solidFill>
              </a:rPr>
              <a:t>2.5%</a:t>
            </a:r>
            <a:r>
              <a:rPr lang="en-US" sz="2400" b="1" dirty="0">
                <a:solidFill>
                  <a:srgbClr val="C00000"/>
                </a:solidFill>
              </a:rPr>
              <a:t> . 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endParaRPr lang="fa-IR" sz="28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593"/>
            <a:ext cx="7686700" cy="6763407"/>
          </a:xfrm>
        </p:spPr>
        <p:txBody>
          <a:bodyPr>
            <a:normAutofit fontScale="77500" lnSpcReduction="20000"/>
          </a:bodyPr>
          <a:lstStyle/>
          <a:p>
            <a:endParaRPr lang="en-US" sz="2800" b="1" dirty="0">
              <a:solidFill>
                <a:srgbClr val="990033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transfusion with </a:t>
            </a:r>
            <a:r>
              <a:rPr lang="en-US" sz="4600" b="1" i="1" u="sng" dirty="0">
                <a:solidFill>
                  <a:srgbClr val="0000CC"/>
                </a:solidFill>
              </a:rPr>
              <a:t>FFP</a:t>
            </a:r>
            <a:r>
              <a:rPr lang="en-US" sz="3600" b="1" dirty="0">
                <a:solidFill>
                  <a:srgbClr val="FF0000"/>
                </a:solidFill>
              </a:rPr>
              <a:t>  recommended when</a:t>
            </a:r>
            <a:r>
              <a:rPr lang="en-US" sz="3600" b="1" dirty="0">
                <a:solidFill>
                  <a:srgbClr val="990033"/>
                </a:solidFill>
              </a:rPr>
              <a:t>:</a:t>
            </a:r>
          </a:p>
          <a:p>
            <a:endParaRPr lang="en-US" sz="2800" b="1" dirty="0">
              <a:solidFill>
                <a:srgbClr val="990033"/>
              </a:solidFill>
            </a:endParaRPr>
          </a:p>
          <a:p>
            <a:pPr>
              <a:lnSpc>
                <a:spcPct val="170000"/>
              </a:lnSpc>
              <a:buClr>
                <a:srgbClr val="C00000"/>
              </a:buClr>
              <a:buSzPct val="105000"/>
              <a:buFont typeface="Wingdings" pitchFamily="2" charset="2"/>
              <a:buChar char="q"/>
            </a:pPr>
            <a:r>
              <a:rPr lang="en-US" sz="3000" b="1" dirty="0">
                <a:solidFill>
                  <a:srgbClr val="990033"/>
                </a:solidFill>
              </a:rPr>
              <a:t>PT/PTT is greater than 1.5 times  </a:t>
            </a:r>
          </a:p>
          <a:p>
            <a:pPr>
              <a:lnSpc>
                <a:spcPct val="170000"/>
              </a:lnSpc>
              <a:buClr>
                <a:srgbClr val="C00000"/>
              </a:buClr>
              <a:buSzPct val="105000"/>
              <a:buFont typeface="Wingdings" pitchFamily="2" charset="2"/>
              <a:buChar char="q"/>
            </a:pPr>
            <a:r>
              <a:rPr lang="en-US" sz="3000" b="1" dirty="0">
                <a:solidFill>
                  <a:srgbClr val="990033"/>
                </a:solidFill>
              </a:rPr>
              <a:t> patients with ongoing </a:t>
            </a:r>
            <a:r>
              <a:rPr lang="en-US" sz="3000" b="1" dirty="0" err="1">
                <a:solidFill>
                  <a:srgbClr val="990033"/>
                </a:solidFill>
              </a:rPr>
              <a:t>microvascular</a:t>
            </a:r>
            <a:r>
              <a:rPr lang="en-US" sz="3000" b="1" dirty="0">
                <a:solidFill>
                  <a:srgbClr val="990033"/>
                </a:solidFill>
              </a:rPr>
              <a:t> bleeding </a:t>
            </a:r>
          </a:p>
          <a:p>
            <a:pPr>
              <a:lnSpc>
                <a:spcPct val="170000"/>
              </a:lnSpc>
              <a:buClr>
                <a:srgbClr val="C00000"/>
              </a:buClr>
              <a:buSzPct val="120000"/>
              <a:buFont typeface="Wingdings" pitchFamily="2" charset="2"/>
              <a:buChar char="q"/>
            </a:pP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n-US" sz="3000" b="1" dirty="0">
                <a:solidFill>
                  <a:srgbClr val="990033"/>
                </a:solidFill>
              </a:rPr>
              <a:t>when warfarin therapy is given</a:t>
            </a:r>
            <a:endParaRPr lang="en-US" b="1" dirty="0">
              <a:solidFill>
                <a:srgbClr val="990033"/>
              </a:solidFill>
            </a:endParaRPr>
          </a:p>
          <a:p>
            <a:pPr>
              <a:lnSpc>
                <a:spcPct val="170000"/>
              </a:lnSpc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en-US" sz="3000" b="1" dirty="0">
                <a:solidFill>
                  <a:srgbClr val="990033"/>
                </a:solidFill>
              </a:rPr>
              <a:t>DIC</a:t>
            </a:r>
          </a:p>
          <a:p>
            <a:pPr>
              <a:lnSpc>
                <a:spcPct val="170000"/>
              </a:lnSpc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en-US" sz="3000" b="1" dirty="0">
                <a:solidFill>
                  <a:srgbClr val="990033"/>
                </a:solidFill>
              </a:rPr>
              <a:t> severe liver disease</a:t>
            </a:r>
          </a:p>
          <a:p>
            <a:pPr>
              <a:lnSpc>
                <a:spcPct val="170000"/>
              </a:lnSpc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en-US" sz="3000" b="1" dirty="0">
                <a:solidFill>
                  <a:srgbClr val="990033"/>
                </a:solidFill>
              </a:rPr>
              <a:t> massive transfusion </a:t>
            </a:r>
          </a:p>
          <a:p>
            <a:pPr>
              <a:lnSpc>
                <a:spcPct val="170000"/>
              </a:lnSpc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en-US" sz="3000" b="1" dirty="0">
                <a:solidFill>
                  <a:srgbClr val="990033"/>
                </a:solidFill>
              </a:rPr>
              <a:t>specific clotting disturbances when the factor concentrate is not available</a:t>
            </a:r>
            <a:r>
              <a:rPr lang="en-US" sz="3200" b="1" dirty="0">
                <a:solidFill>
                  <a:srgbClr val="990033"/>
                </a:solidFill>
              </a:rPr>
              <a:t>.</a:t>
            </a:r>
          </a:p>
          <a:p>
            <a:pPr lvl="2">
              <a:lnSpc>
                <a:spcPct val="170000"/>
              </a:lnSpc>
              <a:buClr>
                <a:srgbClr val="C00000"/>
              </a:buClr>
              <a:buSzPct val="90000"/>
              <a:buFont typeface="Wingdings" pitchFamily="2" charset="2"/>
              <a:buChar char="q"/>
            </a:pP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-24"/>
            <a:ext cx="7929618" cy="4846320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Cryoprecipitate</a:t>
            </a:r>
            <a:r>
              <a:rPr lang="en-US" sz="2800" b="1" u="sng" dirty="0">
                <a:solidFill>
                  <a:srgbClr val="990033"/>
                </a:solidFill>
              </a:rPr>
              <a:t> </a:t>
            </a:r>
            <a:r>
              <a:rPr lang="en-US" sz="2800" b="1" dirty="0">
                <a:solidFill>
                  <a:srgbClr val="990033"/>
                </a:solidFill>
              </a:rPr>
              <a:t>is concentrated FFP in a small volume of </a:t>
            </a:r>
            <a:r>
              <a:rPr lang="en-US" sz="2800" b="1" dirty="0">
                <a:solidFill>
                  <a:srgbClr val="FF0066"/>
                </a:solidFill>
              </a:rPr>
              <a:t>10 -15 </a:t>
            </a:r>
            <a:r>
              <a:rPr lang="en-US" sz="2800" b="1" dirty="0" err="1">
                <a:solidFill>
                  <a:srgbClr val="FF0066"/>
                </a:solidFill>
              </a:rPr>
              <a:t>mL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>
                <a:solidFill>
                  <a:srgbClr val="990033"/>
                </a:solidFill>
              </a:rPr>
              <a:t>. </a:t>
            </a:r>
          </a:p>
          <a:p>
            <a:r>
              <a:rPr lang="en-US" sz="2800" b="1" dirty="0">
                <a:solidFill>
                  <a:srgbClr val="990033"/>
                </a:solidFill>
              </a:rPr>
              <a:t>Because cryoprecipitate is pooled factor components from </a:t>
            </a:r>
            <a:r>
              <a:rPr lang="en-US" sz="2800" b="1" dirty="0">
                <a:solidFill>
                  <a:srgbClr val="FF0066"/>
                </a:solidFill>
              </a:rPr>
              <a:t>multiple donors</a:t>
            </a:r>
            <a:r>
              <a:rPr lang="en-US" sz="2800" b="1" dirty="0">
                <a:solidFill>
                  <a:srgbClr val="990033"/>
                </a:solidFill>
              </a:rPr>
              <a:t>, risk of </a:t>
            </a:r>
            <a:r>
              <a:rPr lang="en-US" sz="2800" b="1" dirty="0">
                <a:solidFill>
                  <a:srgbClr val="FF0066"/>
                </a:solidFill>
              </a:rPr>
              <a:t>infection</a:t>
            </a:r>
            <a:r>
              <a:rPr lang="en-US" sz="2800" b="1" dirty="0">
                <a:solidFill>
                  <a:srgbClr val="990033"/>
                </a:solidFill>
              </a:rPr>
              <a:t> is significantly </a:t>
            </a:r>
            <a:r>
              <a:rPr lang="en-US" sz="2800" b="1" dirty="0">
                <a:solidFill>
                  <a:srgbClr val="FF0066"/>
                </a:solidFill>
              </a:rPr>
              <a:t>increased</a:t>
            </a:r>
            <a:r>
              <a:rPr lang="en-US" sz="2800" b="1" dirty="0">
                <a:solidFill>
                  <a:srgbClr val="990033"/>
                </a:solidFill>
              </a:rPr>
              <a:t>. </a:t>
            </a:r>
          </a:p>
          <a:p>
            <a:endParaRPr lang="en-US" sz="2800" b="1" dirty="0">
              <a:solidFill>
                <a:srgbClr val="990033"/>
              </a:solidFill>
            </a:endParaRPr>
          </a:p>
          <a:p>
            <a:r>
              <a:rPr lang="en-US" sz="2800" b="1" dirty="0">
                <a:solidFill>
                  <a:srgbClr val="990033"/>
                </a:solidFill>
              </a:rPr>
              <a:t>Cryoprecipitate should be reserved for patients with deficiencies in :</a:t>
            </a:r>
          </a:p>
          <a:p>
            <a:pPr lvl="2"/>
            <a:r>
              <a:rPr lang="en-US" sz="2800" b="1" dirty="0">
                <a:solidFill>
                  <a:srgbClr val="990033"/>
                </a:solidFill>
              </a:rPr>
              <a:t>factor VIII</a:t>
            </a:r>
          </a:p>
          <a:p>
            <a:pPr lvl="2"/>
            <a:r>
              <a:rPr lang="en-US" sz="2800" b="1" dirty="0">
                <a:solidFill>
                  <a:srgbClr val="990033"/>
                </a:solidFill>
              </a:rPr>
              <a:t>von </a:t>
            </a:r>
            <a:r>
              <a:rPr lang="en-US" sz="2800" b="1" dirty="0" err="1">
                <a:solidFill>
                  <a:srgbClr val="990033"/>
                </a:solidFill>
              </a:rPr>
              <a:t>Willebrand</a:t>
            </a:r>
            <a:r>
              <a:rPr lang="en-US" sz="2800" b="1" dirty="0">
                <a:solidFill>
                  <a:srgbClr val="990033"/>
                </a:solidFill>
              </a:rPr>
              <a:t> factor</a:t>
            </a:r>
          </a:p>
          <a:p>
            <a:pPr lvl="2"/>
            <a:r>
              <a:rPr lang="en-US" sz="2800" b="1" dirty="0">
                <a:solidFill>
                  <a:srgbClr val="990033"/>
                </a:solidFill>
              </a:rPr>
              <a:t>Fibrinogen ( &lt;100 mg/Dl)</a:t>
            </a:r>
          </a:p>
          <a:p>
            <a:pPr lvl="2"/>
            <a:r>
              <a:rPr lang="en-US" sz="2800" b="1" dirty="0">
                <a:solidFill>
                  <a:srgbClr val="990033"/>
                </a:solidFill>
              </a:rPr>
              <a:t> factor XIII </a:t>
            </a:r>
          </a:p>
          <a:p>
            <a:pPr lvl="2"/>
            <a:endParaRPr lang="en-US" sz="2800" b="1" dirty="0">
              <a:solidFill>
                <a:srgbClr val="990033"/>
              </a:solidFill>
            </a:endParaRPr>
          </a:p>
          <a:p>
            <a:endParaRPr lang="en-US" sz="28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2390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Obstetrical Hemorrhage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136904" cy="6000768"/>
          </a:xfrm>
        </p:spPr>
        <p:txBody>
          <a:bodyPr>
            <a:normAutofit lnSpcReduction="10000"/>
          </a:bodyPr>
          <a:lstStyle/>
          <a:p>
            <a:pPr>
              <a:buNone/>
              <a:tabLst>
                <a:tab pos="808038" algn="l"/>
                <a:tab pos="6007100" algn="l"/>
              </a:tabLst>
            </a:pPr>
            <a:r>
              <a:rPr lang="en-US" dirty="0"/>
              <a:t> </a:t>
            </a:r>
          </a:p>
          <a:p>
            <a:r>
              <a:rPr lang="en-US" sz="2800" b="1" dirty="0"/>
              <a:t>Obstetrics is </a:t>
            </a:r>
            <a:r>
              <a:rPr lang="en-US" sz="2800" b="1" dirty="0">
                <a:solidFill>
                  <a:srgbClr val="CC00CC"/>
                </a:solidFill>
              </a:rPr>
              <a:t>"</a:t>
            </a:r>
            <a:r>
              <a:rPr lang="en-US" sz="2800" b="1" dirty="0">
                <a:solidFill>
                  <a:srgbClr val="FF0000"/>
                </a:solidFill>
              </a:rPr>
              <a:t>bloody business</a:t>
            </a:r>
            <a:r>
              <a:rPr lang="en-US" sz="2800" b="1" dirty="0">
                <a:solidFill>
                  <a:srgbClr val="CC00CC"/>
                </a:solidFill>
              </a:rPr>
              <a:t>." </a:t>
            </a:r>
          </a:p>
          <a:p>
            <a:r>
              <a:rPr lang="en-US" sz="2800" b="1" dirty="0"/>
              <a:t>hemorrhage still remains a leading cause of </a:t>
            </a:r>
            <a:r>
              <a:rPr lang="en-US" sz="2800" b="1" dirty="0">
                <a:solidFill>
                  <a:srgbClr val="FF0000"/>
                </a:solidFill>
              </a:rPr>
              <a:t>maternal mortality</a:t>
            </a:r>
            <a:r>
              <a:rPr lang="en-US" sz="2800" b="1" dirty="0">
                <a:solidFill>
                  <a:srgbClr val="CC00CC"/>
                </a:solidFill>
              </a:rPr>
              <a:t>. </a:t>
            </a:r>
          </a:p>
          <a:p>
            <a:r>
              <a:rPr lang="en-US" sz="2800" b="1" dirty="0"/>
              <a:t>hemorrhage is the single most important cause of maternal death worldwide.</a:t>
            </a:r>
          </a:p>
          <a:p>
            <a:endParaRPr lang="en-US" sz="2800" b="1" dirty="0"/>
          </a:p>
          <a:p>
            <a:r>
              <a:rPr lang="en-US" sz="2800" b="1" dirty="0"/>
              <a:t>most maternal deaths from hemorrhage is  associated with </a:t>
            </a:r>
            <a:r>
              <a:rPr lang="en-US" sz="2800" b="1" dirty="0">
                <a:solidFill>
                  <a:srgbClr val="FF0000"/>
                </a:solidFill>
              </a:rPr>
              <a:t>substandard care</a:t>
            </a:r>
            <a:r>
              <a:rPr lang="en-US" sz="2800" b="1" dirty="0">
                <a:solidFill>
                  <a:srgbClr val="CC00CC"/>
                </a:solidFill>
              </a:rPr>
              <a:t>.</a:t>
            </a:r>
          </a:p>
          <a:p>
            <a:endParaRPr lang="en-US" sz="2800" b="1" dirty="0">
              <a:solidFill>
                <a:srgbClr val="CC00CC"/>
              </a:solidFill>
            </a:endParaRPr>
          </a:p>
          <a:p>
            <a:r>
              <a:rPr lang="en-US" sz="2800" b="1" dirty="0"/>
              <a:t>many hemorrhage-related maternal deaths were </a:t>
            </a:r>
            <a:r>
              <a:rPr lang="en-US" sz="2800" b="1" dirty="0">
                <a:solidFill>
                  <a:srgbClr val="FF0000"/>
                </a:solidFill>
              </a:rPr>
              <a:t>preventable</a:t>
            </a:r>
            <a:r>
              <a:rPr lang="en-US" sz="2800" b="1" dirty="0">
                <a:solidFill>
                  <a:srgbClr val="CC00CC"/>
                </a:solidFill>
              </a:rPr>
              <a:t> </a:t>
            </a:r>
            <a:r>
              <a:rPr lang="en-US" sz="2800" b="1" dirty="0"/>
              <a:t>and were associated with inadequate facilities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0937-DBB1-4EFF-BDDF-DDDAAF34F6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7166"/>
            <a:ext cx="8215338" cy="6598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u="sng" dirty="0" smtClean="0">
                <a:solidFill>
                  <a:srgbClr val="FF0000"/>
                </a:solidFill>
              </a:rPr>
              <a:t>platelets</a:t>
            </a:r>
            <a:endParaRPr lang="en-US" b="1" dirty="0">
              <a:solidFill>
                <a:srgbClr val="990033"/>
              </a:solidFill>
            </a:endParaRPr>
          </a:p>
          <a:p>
            <a:r>
              <a:rPr lang="en-US" b="1" dirty="0">
                <a:solidFill>
                  <a:srgbClr val="990033"/>
                </a:solidFill>
              </a:rPr>
              <a:t>One unit of platelet will increase the count by 5,000 to 10,000/ </a:t>
            </a:r>
            <a:r>
              <a:rPr lang="fa-IR" b="1" dirty="0">
                <a:solidFill>
                  <a:srgbClr val="990033"/>
                </a:solidFill>
              </a:rPr>
              <a:t>µ</a:t>
            </a:r>
            <a:r>
              <a:rPr lang="en-US" b="1" dirty="0">
                <a:solidFill>
                  <a:srgbClr val="990033"/>
                </a:solidFill>
              </a:rPr>
              <a:t>L. </a:t>
            </a:r>
          </a:p>
          <a:p>
            <a:endParaRPr lang="en-US" b="1" dirty="0">
              <a:solidFill>
                <a:srgbClr val="990033"/>
              </a:solidFill>
            </a:endParaRPr>
          </a:p>
          <a:p>
            <a:r>
              <a:rPr lang="en-US" b="1" dirty="0">
                <a:solidFill>
                  <a:srgbClr val="990033"/>
                </a:solidFill>
              </a:rPr>
              <a:t>platelet counts of </a:t>
            </a:r>
            <a:r>
              <a:rPr lang="en-US" b="1" dirty="0">
                <a:solidFill>
                  <a:srgbClr val="FF0066"/>
                </a:solidFill>
              </a:rPr>
              <a:t>50,000/</a:t>
            </a:r>
            <a:r>
              <a:rPr lang="fa-IR" b="1" dirty="0">
                <a:solidFill>
                  <a:srgbClr val="FF0066"/>
                </a:solidFill>
              </a:rPr>
              <a:t>µ</a:t>
            </a:r>
            <a:r>
              <a:rPr lang="en-US" b="1" dirty="0">
                <a:solidFill>
                  <a:srgbClr val="FF0066"/>
                </a:solidFill>
              </a:rPr>
              <a:t>L or less </a:t>
            </a:r>
            <a:r>
              <a:rPr lang="en-US" b="1" dirty="0">
                <a:solidFill>
                  <a:srgbClr val="990033"/>
                </a:solidFill>
              </a:rPr>
              <a:t>are indications for platelet transfusion when:</a:t>
            </a:r>
          </a:p>
          <a:p>
            <a:pPr lvl="2"/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n-US" sz="2800" b="1" dirty="0">
                <a:solidFill>
                  <a:srgbClr val="990033"/>
                </a:solidFill>
              </a:rPr>
              <a:t>major surgery </a:t>
            </a:r>
          </a:p>
          <a:p>
            <a:pPr lvl="2"/>
            <a:r>
              <a:rPr lang="en-US" sz="2800" b="1" dirty="0">
                <a:solidFill>
                  <a:srgbClr val="990033"/>
                </a:solidFill>
              </a:rPr>
              <a:t>further bleeding </a:t>
            </a:r>
          </a:p>
          <a:p>
            <a:pPr lvl="2"/>
            <a:r>
              <a:rPr lang="en-US" sz="2800" b="1" dirty="0">
                <a:solidFill>
                  <a:srgbClr val="990033"/>
                </a:solidFill>
              </a:rPr>
              <a:t>platelet dysfunction</a:t>
            </a:r>
          </a:p>
          <a:p>
            <a:endParaRPr lang="en-US" b="1" dirty="0">
              <a:solidFill>
                <a:srgbClr val="990033"/>
              </a:solidFill>
            </a:endParaRPr>
          </a:p>
          <a:p>
            <a:pPr>
              <a:buNone/>
            </a:pPr>
            <a:endParaRPr lang="en-US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8066584" cy="48463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 </a:t>
            </a:r>
            <a:r>
              <a:rPr lang="en-US" sz="2800" b="1" dirty="0">
                <a:solidFill>
                  <a:srgbClr val="C00000"/>
                </a:solidFill>
              </a:rPr>
              <a:t>In an adult, each </a:t>
            </a:r>
            <a:r>
              <a:rPr lang="en-US" sz="2800" b="1" dirty="0">
                <a:solidFill>
                  <a:srgbClr val="FF0000"/>
                </a:solidFill>
              </a:rPr>
              <a:t>10 -12 u </a:t>
            </a:r>
            <a:r>
              <a:rPr lang="en-US" sz="2800" b="1" dirty="0">
                <a:solidFill>
                  <a:srgbClr val="C00000"/>
                </a:solidFill>
              </a:rPr>
              <a:t>of transfused </a:t>
            </a:r>
            <a:r>
              <a:rPr lang="en-US" sz="2800" b="1" dirty="0">
                <a:solidFill>
                  <a:srgbClr val="FF0000"/>
                </a:solidFill>
              </a:rPr>
              <a:t>RBCs</a:t>
            </a:r>
            <a:r>
              <a:rPr lang="en-US" sz="2800" b="1" dirty="0">
                <a:solidFill>
                  <a:srgbClr val="C00000"/>
                </a:solidFill>
              </a:rPr>
              <a:t> are associated with a </a:t>
            </a:r>
            <a:r>
              <a:rPr lang="en-US" sz="2800" b="1" dirty="0">
                <a:solidFill>
                  <a:srgbClr val="FF0000"/>
                </a:solidFill>
              </a:rPr>
              <a:t>50 % fall </a:t>
            </a:r>
            <a:r>
              <a:rPr lang="en-US" sz="2800" b="1" dirty="0">
                <a:solidFill>
                  <a:srgbClr val="C00000"/>
                </a:solidFill>
              </a:rPr>
              <a:t>in the </a:t>
            </a:r>
            <a:r>
              <a:rPr lang="en-US" sz="2800" b="1" dirty="0">
                <a:solidFill>
                  <a:srgbClr val="FF0000"/>
                </a:solidFill>
              </a:rPr>
              <a:t>platelet</a:t>
            </a:r>
            <a:r>
              <a:rPr lang="en-US" sz="2800" b="1" dirty="0">
                <a:solidFill>
                  <a:srgbClr val="C00000"/>
                </a:solidFill>
              </a:rPr>
              <a:t> count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 thus, </a:t>
            </a:r>
            <a:r>
              <a:rPr lang="en-US" sz="2800" b="1" dirty="0">
                <a:solidFill>
                  <a:srgbClr val="FF0000"/>
                </a:solidFill>
              </a:rPr>
              <a:t>significant  thrombocytopenia </a:t>
            </a:r>
            <a:r>
              <a:rPr lang="en-US" sz="2800" b="1" dirty="0">
                <a:solidFill>
                  <a:srgbClr val="C00000"/>
                </a:solidFill>
              </a:rPr>
              <a:t>can be seen </a:t>
            </a:r>
            <a:r>
              <a:rPr lang="en-US" sz="2800" b="1" dirty="0">
                <a:solidFill>
                  <a:srgbClr val="FF0000"/>
                </a:solidFill>
              </a:rPr>
              <a:t>after 10-20 u of blood</a:t>
            </a:r>
            <a:r>
              <a:rPr lang="en-US" sz="2800" b="1" dirty="0">
                <a:solidFill>
                  <a:srgbClr val="C00000"/>
                </a:solidFill>
              </a:rPr>
              <a:t>, with </a:t>
            </a:r>
            <a:r>
              <a:rPr lang="en-US" sz="2800" b="1" dirty="0" err="1">
                <a:solidFill>
                  <a:srgbClr val="C00000"/>
                </a:solidFill>
              </a:rPr>
              <a:t>plt</a:t>
            </a:r>
            <a:r>
              <a:rPr lang="en-US" sz="2800" b="1" dirty="0">
                <a:solidFill>
                  <a:srgbClr val="C00000"/>
                </a:solidFill>
              </a:rPr>
              <a:t> counts below 50,000/</a:t>
            </a:r>
            <a:r>
              <a:rPr lang="en-US" sz="2800" b="1" dirty="0" err="1">
                <a:solidFill>
                  <a:srgbClr val="C00000"/>
                </a:solidFill>
              </a:rPr>
              <a:t>microL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For </a:t>
            </a:r>
            <a:r>
              <a:rPr lang="en-US" sz="2800" b="1" dirty="0">
                <a:solidFill>
                  <a:srgbClr val="FF0066"/>
                </a:solidFill>
              </a:rPr>
              <a:t>replacement therapy </a:t>
            </a:r>
            <a:r>
              <a:rPr lang="en-US" sz="2800" b="1" dirty="0">
                <a:solidFill>
                  <a:srgbClr val="C00000"/>
                </a:solidFill>
              </a:rPr>
              <a:t>in this setting, </a:t>
            </a:r>
            <a:r>
              <a:rPr lang="en-US" sz="2800" b="1" dirty="0">
                <a:solidFill>
                  <a:srgbClr val="FF0066"/>
                </a:solidFill>
              </a:rPr>
              <a:t>6 u of platelets</a:t>
            </a:r>
            <a:r>
              <a:rPr lang="en-US" sz="2800" b="1" dirty="0">
                <a:solidFill>
                  <a:srgbClr val="C00000"/>
                </a:solidFill>
              </a:rPr>
              <a:t> or 1 apheresis concentrate should be given</a:t>
            </a:r>
            <a:endParaRPr lang="en-US" b="1" dirty="0"/>
          </a:p>
          <a:p>
            <a:endParaRPr lang="fa-IR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0134"/>
            <a:ext cx="8072462" cy="48463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990033"/>
                </a:solidFill>
              </a:rPr>
              <a:t>To avoid the risks of </a:t>
            </a:r>
            <a:r>
              <a:rPr lang="en-US" sz="3600" b="1" dirty="0" err="1">
                <a:solidFill>
                  <a:srgbClr val="990033"/>
                </a:solidFill>
              </a:rPr>
              <a:t>hemolysis</a:t>
            </a:r>
            <a:r>
              <a:rPr lang="en-US" sz="3600" b="1" dirty="0">
                <a:solidFill>
                  <a:srgbClr val="990033"/>
                </a:solidFill>
              </a:rPr>
              <a:t>, agglutination, and clotting, </a:t>
            </a:r>
            <a:r>
              <a:rPr lang="en-US" sz="3600" b="1" dirty="0">
                <a:solidFill>
                  <a:srgbClr val="FF0066"/>
                </a:solidFill>
              </a:rPr>
              <a:t>all blood products </a:t>
            </a:r>
            <a:r>
              <a:rPr lang="en-US" sz="3600" b="1" dirty="0">
                <a:solidFill>
                  <a:srgbClr val="990033"/>
                </a:solidFill>
              </a:rPr>
              <a:t>should be administered through </a:t>
            </a:r>
            <a:r>
              <a:rPr lang="en-US" sz="3600" b="1" dirty="0">
                <a:solidFill>
                  <a:srgbClr val="FF0066"/>
                </a:solidFill>
              </a:rPr>
              <a:t>filtered lines </a:t>
            </a:r>
            <a:r>
              <a:rPr lang="en-US" sz="3600" b="1" dirty="0">
                <a:solidFill>
                  <a:srgbClr val="990033"/>
                </a:solidFill>
              </a:rPr>
              <a:t>with normal saline without electrolyte or drug additives. </a:t>
            </a:r>
          </a:p>
          <a:p>
            <a:endParaRPr lang="fa-IR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20040"/>
            <a:ext cx="6120680" cy="1092736"/>
          </a:xfrm>
          <a:ln w="76200">
            <a:solidFill>
              <a:srgbClr val="00FF00"/>
            </a:solidFill>
            <a:prstDash val="lgDash"/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3399"/>
                </a:solidFill>
              </a:rPr>
              <a:t>Effects of acidosis and hypothermia</a:t>
            </a:r>
            <a:endParaRPr lang="fa-IR" sz="3200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797390"/>
            <a:ext cx="8215370" cy="4846320"/>
          </a:xfrm>
        </p:spPr>
        <p:txBody>
          <a:bodyPr>
            <a:normAutofit/>
          </a:bodyPr>
          <a:lstStyle/>
          <a:p>
            <a:r>
              <a:rPr lang="en-US" dirty="0"/>
              <a:t>  </a:t>
            </a:r>
            <a:r>
              <a:rPr lang="en-US" sz="3600" b="1" dirty="0">
                <a:solidFill>
                  <a:srgbClr val="C00000"/>
                </a:solidFill>
              </a:rPr>
              <a:t>Both </a:t>
            </a:r>
            <a:r>
              <a:rPr lang="en-US" sz="3600" b="1" dirty="0">
                <a:solidFill>
                  <a:srgbClr val="FF3399"/>
                </a:solidFill>
              </a:rPr>
              <a:t>acidosis</a:t>
            </a:r>
            <a:r>
              <a:rPr lang="en-US" sz="3600" b="1" dirty="0">
                <a:solidFill>
                  <a:srgbClr val="C00000"/>
                </a:solidFill>
              </a:rPr>
              <a:t> and </a:t>
            </a:r>
            <a:r>
              <a:rPr lang="en-US" sz="3600" b="1" dirty="0">
                <a:solidFill>
                  <a:srgbClr val="FF3399"/>
                </a:solidFill>
              </a:rPr>
              <a:t>hypothermia </a:t>
            </a:r>
            <a:r>
              <a:rPr lang="en-US" sz="3600" b="1" dirty="0">
                <a:solidFill>
                  <a:srgbClr val="C00000"/>
                </a:solidFill>
              </a:rPr>
              <a:t>interfere with the normal functioning of the coagulation system.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13792"/>
            <a:ext cx="6192688" cy="710952"/>
          </a:xfrm>
          <a:ln w="76200">
            <a:solidFill>
              <a:srgbClr val="00FF00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PREVENTION OF HYPOTHERMIA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7920880" cy="484632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2800" b="1" dirty="0">
                <a:solidFill>
                  <a:srgbClr val="C00000"/>
                </a:solidFill>
              </a:rPr>
              <a:t>In hypothermia the onset of this effect is seen at core temperatures of </a:t>
            </a:r>
            <a:r>
              <a:rPr lang="en-US" sz="2800" b="1" dirty="0">
                <a:solidFill>
                  <a:srgbClr val="FF0066"/>
                </a:solidFill>
              </a:rPr>
              <a:t>34ºC </a:t>
            </a:r>
            <a:r>
              <a:rPr lang="en-US" sz="2800" b="1" dirty="0">
                <a:solidFill>
                  <a:srgbClr val="C00000"/>
                </a:solidFill>
              </a:rPr>
              <a:t>and </a:t>
            </a:r>
            <a:r>
              <a:rPr lang="en-US" sz="2800" b="1" dirty="0" smtClean="0">
                <a:solidFill>
                  <a:srgbClr val="C00000"/>
                </a:solidFill>
              </a:rPr>
              <a:t>below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dirty="0"/>
              <a:t> </a:t>
            </a:r>
            <a:r>
              <a:rPr lang="en-US" dirty="0">
                <a:solidFill>
                  <a:srgbClr val="FF0066"/>
                </a:solidFill>
              </a:rPr>
              <a:t> </a:t>
            </a:r>
            <a:r>
              <a:rPr lang="en-US" sz="3200" b="1" dirty="0">
                <a:solidFill>
                  <a:srgbClr val="FF0066"/>
                </a:solidFill>
              </a:rPr>
              <a:t>Rapid transfusion </a:t>
            </a:r>
            <a:r>
              <a:rPr lang="en-US" sz="3200" b="1" dirty="0">
                <a:solidFill>
                  <a:srgbClr val="C00000"/>
                </a:solidFill>
              </a:rPr>
              <a:t>of multiple units of </a:t>
            </a:r>
            <a:r>
              <a:rPr lang="en-US" sz="3200" b="1" dirty="0">
                <a:solidFill>
                  <a:srgbClr val="FF0066"/>
                </a:solidFill>
              </a:rPr>
              <a:t>chilled blood </a:t>
            </a:r>
            <a:r>
              <a:rPr lang="en-US" sz="3200" b="1" dirty="0">
                <a:solidFill>
                  <a:srgbClr val="C00000"/>
                </a:solidFill>
              </a:rPr>
              <a:t>may reduce the core temperature abruptly and can lead to cardiac </a:t>
            </a:r>
            <a:r>
              <a:rPr lang="en-US" sz="3200" b="1" dirty="0">
                <a:solidFill>
                  <a:srgbClr val="FF0066"/>
                </a:solidFill>
              </a:rPr>
              <a:t>arrhythmias</a:t>
            </a:r>
            <a:r>
              <a:rPr lang="en-US" sz="3200" b="1" dirty="0">
                <a:solidFill>
                  <a:srgbClr val="C00000"/>
                </a:solidFill>
              </a:rPr>
              <a:t> and hypothermic </a:t>
            </a:r>
            <a:r>
              <a:rPr lang="en-US" sz="3200" b="1" dirty="0">
                <a:solidFill>
                  <a:srgbClr val="FF0066"/>
                </a:solidFill>
              </a:rPr>
              <a:t>coagulopathy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  <a:p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A high capacity commercial </a:t>
            </a:r>
            <a:r>
              <a:rPr lang="en-US" sz="3200" b="1" dirty="0">
                <a:solidFill>
                  <a:srgbClr val="FF0066"/>
                </a:solidFill>
              </a:rPr>
              <a:t>blood warmer </a:t>
            </a:r>
            <a:r>
              <a:rPr lang="en-US" sz="3200" b="1" dirty="0">
                <a:solidFill>
                  <a:srgbClr val="C00000"/>
                </a:solidFill>
              </a:rPr>
              <a:t>should be used to warm blood components toward body temperature when </a:t>
            </a:r>
            <a:r>
              <a:rPr lang="en-US" sz="3200" b="1" dirty="0">
                <a:solidFill>
                  <a:srgbClr val="FF0066"/>
                </a:solidFill>
              </a:rPr>
              <a:t>more than 3 u </a:t>
            </a:r>
            <a:r>
              <a:rPr lang="en-US" sz="3200" b="1" dirty="0">
                <a:solidFill>
                  <a:srgbClr val="C00000"/>
                </a:solidFill>
              </a:rPr>
              <a:t>are transfused. 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fa-I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588680"/>
          </a:xfrm>
          <a:ln w="57150">
            <a:solidFill>
              <a:srgbClr val="00FF00"/>
            </a:solidFill>
            <a:prstDash val="lgDash"/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66"/>
                </a:solidFill>
              </a:rPr>
              <a:t>COMPLICATIONS OF CITRATE INFUSION</a:t>
            </a:r>
            <a:endParaRPr lang="fa-IR" sz="2800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6360"/>
            <a:ext cx="7848872" cy="5403000"/>
          </a:xfrm>
        </p:spPr>
        <p:txBody>
          <a:bodyPr>
            <a:normAutofit fontScale="70000" lnSpcReduction="20000"/>
          </a:bodyPr>
          <a:lstStyle/>
          <a:p>
            <a:r>
              <a:rPr lang="en-US" sz="2300" b="1" dirty="0">
                <a:solidFill>
                  <a:srgbClr val="990033"/>
                </a:solidFill>
              </a:rPr>
              <a:t> </a:t>
            </a:r>
            <a:r>
              <a:rPr lang="en-US" sz="3400" b="1" dirty="0">
                <a:solidFill>
                  <a:srgbClr val="990033"/>
                </a:solidFill>
              </a:rPr>
              <a:t>Large amounts of citrate are given with massive blood transfusion, since blood is </a:t>
            </a:r>
            <a:r>
              <a:rPr lang="en-US" sz="3400" b="1" dirty="0" err="1">
                <a:solidFill>
                  <a:srgbClr val="FF0066"/>
                </a:solidFill>
              </a:rPr>
              <a:t>anticoagulated</a:t>
            </a:r>
            <a:r>
              <a:rPr lang="en-US" sz="3400" b="1" dirty="0">
                <a:solidFill>
                  <a:srgbClr val="990033"/>
                </a:solidFill>
              </a:rPr>
              <a:t> with sodium citrate and citric acid.</a:t>
            </a:r>
          </a:p>
          <a:p>
            <a:pPr marL="0" indent="0">
              <a:buNone/>
            </a:pPr>
            <a:r>
              <a:rPr lang="en-US" sz="3400" b="1" dirty="0">
                <a:solidFill>
                  <a:srgbClr val="990033"/>
                </a:solidFill>
              </a:rPr>
              <a:t> </a:t>
            </a:r>
          </a:p>
          <a:p>
            <a:r>
              <a:rPr lang="en-US" sz="3400" b="1" dirty="0">
                <a:solidFill>
                  <a:srgbClr val="990033"/>
                </a:solidFill>
              </a:rPr>
              <a:t>Citrate </a:t>
            </a:r>
            <a:r>
              <a:rPr lang="en-US" sz="3400" b="1" dirty="0">
                <a:solidFill>
                  <a:srgbClr val="FF3399"/>
                </a:solidFill>
              </a:rPr>
              <a:t>binding of ionized calcium </a:t>
            </a:r>
            <a:r>
              <a:rPr lang="en-US" sz="3400" b="1" dirty="0">
                <a:solidFill>
                  <a:srgbClr val="990033"/>
                </a:solidFill>
              </a:rPr>
              <a:t>can lead to a clinically significant </a:t>
            </a:r>
            <a:r>
              <a:rPr lang="en-US" sz="3400" b="1" dirty="0">
                <a:solidFill>
                  <a:srgbClr val="FF3399"/>
                </a:solidFill>
              </a:rPr>
              <a:t>fall</a:t>
            </a:r>
            <a:r>
              <a:rPr lang="en-US" sz="3400" b="1" dirty="0">
                <a:solidFill>
                  <a:srgbClr val="990033"/>
                </a:solidFill>
              </a:rPr>
              <a:t> in the plasma </a:t>
            </a:r>
            <a:r>
              <a:rPr lang="en-US" sz="3400" b="1" dirty="0">
                <a:solidFill>
                  <a:srgbClr val="FF3399"/>
                </a:solidFill>
              </a:rPr>
              <a:t>free calcium </a:t>
            </a:r>
            <a:r>
              <a:rPr lang="en-US" sz="3400" b="1" dirty="0">
                <a:solidFill>
                  <a:srgbClr val="990033"/>
                </a:solidFill>
              </a:rPr>
              <a:t>concentration. </a:t>
            </a:r>
            <a:endParaRPr lang="en-US" sz="3400" b="1" dirty="0" smtClean="0">
              <a:solidFill>
                <a:srgbClr val="990033"/>
              </a:solidFill>
            </a:endParaRPr>
          </a:p>
          <a:p>
            <a:endParaRPr lang="en-US" sz="3400" b="1" dirty="0" smtClean="0">
              <a:solidFill>
                <a:srgbClr val="990033"/>
              </a:solidFill>
            </a:endParaRPr>
          </a:p>
          <a:p>
            <a:r>
              <a:rPr lang="en-US" sz="3400" b="1" dirty="0" smtClean="0">
                <a:solidFill>
                  <a:srgbClr val="C00000"/>
                </a:solidFill>
              </a:rPr>
              <a:t>In recipient </a:t>
            </a:r>
            <a:r>
              <a:rPr lang="en-US" sz="3400" b="1" dirty="0">
                <a:solidFill>
                  <a:srgbClr val="C00000"/>
                </a:solidFill>
              </a:rPr>
              <a:t>with </a:t>
            </a:r>
            <a:r>
              <a:rPr lang="en-US" sz="3400" b="1" dirty="0">
                <a:solidFill>
                  <a:srgbClr val="FF3399"/>
                </a:solidFill>
              </a:rPr>
              <a:t>normal hepatic </a:t>
            </a:r>
            <a:r>
              <a:rPr lang="en-US" sz="3400" b="1" dirty="0" smtClean="0">
                <a:solidFill>
                  <a:srgbClr val="FF3399"/>
                </a:solidFill>
              </a:rPr>
              <a:t>function</a:t>
            </a:r>
            <a:r>
              <a:rPr lang="en-US" sz="3400" b="1" dirty="0" smtClean="0">
                <a:solidFill>
                  <a:srgbClr val="C00000"/>
                </a:solidFill>
              </a:rPr>
              <a:t>, </a:t>
            </a:r>
            <a:r>
              <a:rPr lang="en-US" sz="3400" b="1" dirty="0">
                <a:solidFill>
                  <a:srgbClr val="C00000"/>
                </a:solidFill>
              </a:rPr>
              <a:t>the maximum rate of blood transfusion to avoid citrate toxicity is 9 u of whole blood per hour.</a:t>
            </a:r>
          </a:p>
          <a:p>
            <a:endParaRPr lang="en-US" sz="3400" b="1" dirty="0">
              <a:solidFill>
                <a:srgbClr val="C00000"/>
              </a:solidFill>
            </a:endParaRPr>
          </a:p>
          <a:p>
            <a:r>
              <a:rPr lang="en-US" sz="3400" b="1" dirty="0">
                <a:solidFill>
                  <a:srgbClr val="C00000"/>
                </a:solidFill>
              </a:rPr>
              <a:t> Thus, </a:t>
            </a:r>
            <a:r>
              <a:rPr lang="en-US" sz="3400" b="1" dirty="0">
                <a:solidFill>
                  <a:srgbClr val="FF3399"/>
                </a:solidFill>
              </a:rPr>
              <a:t>significant </a:t>
            </a:r>
            <a:r>
              <a:rPr lang="en-US" sz="3400" b="1" dirty="0" err="1">
                <a:solidFill>
                  <a:srgbClr val="FF3399"/>
                </a:solidFill>
              </a:rPr>
              <a:t>hypocalcemia</a:t>
            </a:r>
            <a:r>
              <a:rPr lang="en-US" sz="3400" b="1" dirty="0">
                <a:solidFill>
                  <a:srgbClr val="FF3399"/>
                </a:solidFill>
              </a:rPr>
              <a:t> </a:t>
            </a:r>
            <a:r>
              <a:rPr lang="en-US" sz="3400" b="1" dirty="0">
                <a:solidFill>
                  <a:srgbClr val="C00000"/>
                </a:solidFill>
              </a:rPr>
              <a:t>should not develop except in a patient with </a:t>
            </a:r>
            <a:r>
              <a:rPr lang="en-US" sz="3400" b="1" dirty="0">
                <a:solidFill>
                  <a:srgbClr val="FF3399"/>
                </a:solidFill>
              </a:rPr>
              <a:t>hepatic dysfunction</a:t>
            </a:r>
            <a:r>
              <a:rPr lang="en-US" sz="3400" dirty="0">
                <a:solidFill>
                  <a:srgbClr val="FF3399"/>
                </a:solidFill>
              </a:rPr>
              <a:t>. </a:t>
            </a:r>
            <a:endParaRPr lang="fa-IR" sz="3400" dirty="0">
              <a:solidFill>
                <a:srgbClr val="FF3399"/>
              </a:solidFill>
            </a:endParaRPr>
          </a:p>
          <a:p>
            <a:endParaRPr lang="en-US" sz="3400" b="1" dirty="0">
              <a:solidFill>
                <a:srgbClr val="990033"/>
              </a:solidFill>
            </a:endParaRPr>
          </a:p>
          <a:p>
            <a:endParaRPr lang="fa-IR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" y="476672"/>
            <a:ext cx="8382333" cy="619268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990033"/>
                </a:solidFill>
              </a:rPr>
              <a:t>  </a:t>
            </a:r>
            <a:r>
              <a:rPr lang="en-US" sz="3200" b="1" dirty="0">
                <a:solidFill>
                  <a:srgbClr val="C00000"/>
                </a:solidFill>
              </a:rPr>
              <a:t>The </a:t>
            </a:r>
            <a:r>
              <a:rPr lang="en-US" sz="3200" b="1" dirty="0">
                <a:solidFill>
                  <a:srgbClr val="FF0066"/>
                </a:solidFill>
              </a:rPr>
              <a:t>pH of a unit of blood </a:t>
            </a:r>
            <a:r>
              <a:rPr lang="en-US" sz="3200" b="1" dirty="0">
                <a:solidFill>
                  <a:srgbClr val="C00000"/>
                </a:solidFill>
              </a:rPr>
              <a:t>at the time of collection is </a:t>
            </a:r>
            <a:r>
              <a:rPr lang="en-US" sz="3200" b="1" dirty="0">
                <a:solidFill>
                  <a:srgbClr val="FF0066"/>
                </a:solidFill>
              </a:rPr>
              <a:t>7.10</a:t>
            </a:r>
            <a:r>
              <a:rPr lang="en-US" sz="3200" b="1" dirty="0">
                <a:solidFill>
                  <a:srgbClr val="C00000"/>
                </a:solidFill>
              </a:rPr>
              <a:t> at 37ºC due to citric acid .</a:t>
            </a:r>
          </a:p>
          <a:p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The pH then </a:t>
            </a:r>
            <a:r>
              <a:rPr lang="en-US" sz="3200" b="1" dirty="0">
                <a:solidFill>
                  <a:srgbClr val="FF0066"/>
                </a:solidFill>
              </a:rPr>
              <a:t>falls 0.1 unit/week </a:t>
            </a:r>
            <a:r>
              <a:rPr lang="en-US" sz="3200" b="1" dirty="0">
                <a:solidFill>
                  <a:srgbClr val="C00000"/>
                </a:solidFill>
              </a:rPr>
              <a:t>due to the </a:t>
            </a:r>
            <a:r>
              <a:rPr lang="en-US" sz="3200" b="1" dirty="0">
                <a:solidFill>
                  <a:srgbClr val="FF0066"/>
                </a:solidFill>
              </a:rPr>
              <a:t>production</a:t>
            </a:r>
            <a:r>
              <a:rPr lang="en-US" sz="3200" b="1" dirty="0">
                <a:solidFill>
                  <a:srgbClr val="C00000"/>
                </a:solidFill>
              </a:rPr>
              <a:t> of </a:t>
            </a:r>
            <a:r>
              <a:rPr lang="en-US" sz="3200" b="1" dirty="0">
                <a:solidFill>
                  <a:srgbClr val="FF0066"/>
                </a:solidFill>
              </a:rPr>
              <a:t>lactic and pyruvic acids </a:t>
            </a:r>
            <a:r>
              <a:rPr lang="en-US" sz="3200" b="1" dirty="0">
                <a:solidFill>
                  <a:srgbClr val="C00000"/>
                </a:solidFill>
              </a:rPr>
              <a:t>by the </a:t>
            </a:r>
            <a:r>
              <a:rPr lang="en-US" sz="3200" b="1" dirty="0">
                <a:solidFill>
                  <a:srgbClr val="FF0066"/>
                </a:solidFill>
              </a:rPr>
              <a:t>red cells.</a:t>
            </a:r>
          </a:p>
          <a:p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FF0066"/>
                </a:solidFill>
              </a:rPr>
              <a:t>Acidosis does not develop </a:t>
            </a:r>
            <a:r>
              <a:rPr lang="en-US" sz="3200" b="1" dirty="0">
                <a:solidFill>
                  <a:srgbClr val="C00000"/>
                </a:solidFill>
              </a:rPr>
              <a:t>in a massively bleeding patient even if "acidic" blood is infused as long as </a:t>
            </a:r>
            <a:r>
              <a:rPr lang="en-US" sz="3200" b="1" dirty="0">
                <a:solidFill>
                  <a:srgbClr val="FF0066"/>
                </a:solidFill>
              </a:rPr>
              <a:t>tissue perfusion is maintained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endParaRPr lang="fa-I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92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942689"/>
              </p:ext>
            </p:extLst>
          </p:nvPr>
        </p:nvGraphicFramePr>
        <p:xfrm>
          <a:off x="0" y="0"/>
          <a:ext cx="8143899" cy="7309620"/>
        </p:xfrm>
        <a:graphic>
          <a:graphicData uri="http://schemas.openxmlformats.org/drawingml/2006/table">
            <a:tbl>
              <a:tblPr/>
              <a:tblGrid>
                <a:gridCol w="2428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717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745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Titr" pitchFamily="10" charset="-78"/>
                        </a:rPr>
                        <a:t>اجزايي از خون كامل كه معمولاً در خونريزيهاي مامايي تجويز مي شوند .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  <a:cs typeface="Titr" pitchFamily="10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8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itchFamily="34" charset="0"/>
                          <a:cs typeface="Nasim" pitchFamily="10" charset="-78"/>
                        </a:rPr>
                        <a:t>تاثير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pitchFamily="34" charset="0"/>
                        <a:cs typeface="Nasim" pitchFamily="10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itchFamily="34" charset="0"/>
                          <a:cs typeface="Nasim" pitchFamily="10" charset="-78"/>
                        </a:rPr>
                        <a:t>اجزاي موجود</a:t>
                      </a:r>
                      <a:endParaRPr kumimoji="0" lang="hr-HR" sz="18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pitchFamily="34" charset="0"/>
                        <a:cs typeface="Nasim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itchFamily="34" charset="0"/>
                          <a:cs typeface="Nasim" pitchFamily="10" charset="-78"/>
                        </a:rPr>
                        <a:t>انديكاسيون</a:t>
                      </a:r>
                      <a:endParaRPr kumimoji="0" lang="hr-HR" sz="18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pitchFamily="34" charset="0"/>
                        <a:cs typeface="Nasim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itchFamily="34" charset="0"/>
                          <a:cs typeface="Nasim" pitchFamily="10" charset="-78"/>
                        </a:rPr>
                        <a:t>محصول</a:t>
                      </a:r>
                      <a:endParaRPr kumimoji="0" lang="hr-HR" sz="18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pitchFamily="34" charset="0"/>
                        <a:cs typeface="Nasim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3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افزايش هماتوكريت به ميزان 4-3 درصد 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گلبول قرمز وپلاسما وفیبرینوژن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فاقد پلاکت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كم خوني علامت دارهمراه با كاهش شديد حجم</a:t>
                      </a:r>
                      <a:endParaRPr kumimoji="0" lang="hr-HR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خون كامل 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ml</a:t>
                      </a:r>
                      <a:r>
                        <a:rPr kumimoji="0" lang="fa-I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450)</a:t>
                      </a: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1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افزايش هماتوكريت به ميزان 4-3 درصد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فقط گلبول قرمز </a:t>
                      </a:r>
                      <a:r>
                        <a:rPr kumimoji="0" lang="fa-I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+mn-ea"/>
                          <a:cs typeface="Zar" pitchFamily="10" charset="-78"/>
                        </a:rPr>
                        <a:t>فاقدفيبرينوژن</a:t>
                      </a: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 </a:t>
                      </a:r>
                      <a:r>
                        <a:rPr kumimoji="0" lang="fa-I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+mn-ea"/>
                          <a:cs typeface="Zar" pitchFamily="10" charset="-78"/>
                        </a:rPr>
                        <a:t>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+mn-ea"/>
                          <a:cs typeface="Zar" pitchFamily="10" charset="-78"/>
                        </a:rPr>
                        <a:t>فاکتورهای انعقادی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+mn-ea"/>
                          <a:cs typeface="Zar" pitchFamily="10" charset="-78"/>
                        </a:rPr>
                        <a:t>و پلاکت</a:t>
                      </a:r>
                      <a:endParaRPr kumimoji="0" lang="hr-H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ea typeface="+mn-ea"/>
                        <a:cs typeface="Zar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كم خوني علامت دار</a:t>
                      </a:r>
                      <a:endParaRPr kumimoji="0" lang="hr-HR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گلبول قرمز متراكم 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ml</a:t>
                      </a:r>
                      <a:r>
                        <a:rPr kumimoji="0" lang="fa-I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250)</a:t>
                      </a: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364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نگهداری حجم خون و  فيبرينوژن و فاكتورها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تمام فاكتورهاي انعقادي </a:t>
                      </a:r>
                      <a:r>
                        <a:rPr kumimoji="0" lang="fa-I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+mn-ea"/>
                          <a:cs typeface="Zar" pitchFamily="10" charset="-78"/>
                        </a:rPr>
                        <a:t>فاقد پلاکت</a:t>
                      </a:r>
                      <a:endParaRPr kumimoji="0" lang="hr-H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ea typeface="+mn-ea"/>
                        <a:cs typeface="Zar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كمبود فاكتورهاي انعقادي</a:t>
                      </a:r>
                      <a:endParaRPr kumimoji="0" lang="hr-HR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پ</a:t>
                      </a:r>
                      <a:r>
                        <a:rPr kumimoji="0" lang="fa-IR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اسماي</a:t>
                      </a:r>
                      <a:r>
                        <a:rPr kumimoji="0" lang="fa-I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 تازه منجمد(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ml</a:t>
                      </a:r>
                      <a:r>
                        <a:rPr kumimoji="0" lang="fa-I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250)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43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فاكتورهاي انعقادي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فيبرينوژن وفاکتورهای انعقادی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+mn-ea"/>
                          <a:cs typeface="Zar" pitchFamily="10" charset="-78"/>
                        </a:rPr>
                        <a:t> فاقد پلاکت</a:t>
                      </a:r>
                      <a:endParaRPr kumimoji="0" lang="hr-H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ea typeface="+mn-ea"/>
                        <a:cs typeface="Zar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هيپوفيبرينوژنمي</a:t>
                      </a:r>
                      <a:endParaRPr kumimoji="0" lang="hr-HR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كرايوپرسپپتيت 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ml</a:t>
                      </a:r>
                      <a:r>
                        <a:rPr kumimoji="0" lang="fa-I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50)</a:t>
                      </a: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69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افزايش تعداد پلاكت به ميزان 1000-5000 عدد در ميكروليتر به ازاي هر واحد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پلاكت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خونريزي ناشي از ترومبوسیتوپني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پلاكتها(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ml</a:t>
                      </a:r>
                      <a:r>
                        <a:rPr kumimoji="0" lang="fa-I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50 در هر واحد</a:t>
                      </a: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Zar" pitchFamily="10" charset="-78"/>
                        </a:rPr>
                        <a:t>)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Zar" pitchFamily="10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416" y="4858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4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Drug Therapy--</a:t>
            </a:r>
            <a:r>
              <a:rPr lang="en-US" sz="36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ORDER</a:t>
            </a:r>
            <a:r>
              <a:rPr lang="en-US" sz="4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sz="40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8143900" cy="58674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3399"/>
                </a:solidFill>
              </a:rPr>
              <a:t>Inotropic </a:t>
            </a:r>
            <a:r>
              <a:rPr lang="en-US" sz="2400" b="1" dirty="0"/>
              <a:t>agents and </a:t>
            </a:r>
            <a:r>
              <a:rPr lang="en-US" sz="2400" b="1" dirty="0">
                <a:solidFill>
                  <a:srgbClr val="FF3399"/>
                </a:solidFill>
              </a:rPr>
              <a:t>vasopressors </a:t>
            </a:r>
            <a:r>
              <a:rPr lang="en-US" sz="2400" b="1" dirty="0" smtClean="0"/>
              <a:t>in hypotensive </a:t>
            </a:r>
            <a:r>
              <a:rPr lang="en-US" sz="2400" b="1" dirty="0"/>
              <a:t>shock (sympathomimetic </a:t>
            </a:r>
            <a:r>
              <a:rPr lang="en-US" sz="2400" b="1" dirty="0" smtClean="0"/>
              <a:t>agents) </a:t>
            </a:r>
            <a:endParaRPr lang="en-US" sz="2400" b="1" dirty="0"/>
          </a:p>
          <a:p>
            <a:endParaRPr lang="en-US" sz="2400" b="1" dirty="0">
              <a:solidFill>
                <a:srgbClr val="990033"/>
              </a:solidFill>
            </a:endParaRPr>
          </a:p>
          <a:p>
            <a:r>
              <a:rPr lang="en-US" sz="2400" b="1" dirty="0">
                <a:solidFill>
                  <a:srgbClr val="FF0066"/>
                </a:solidFill>
              </a:rPr>
              <a:t>dopamine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/>
              <a:t>hydrochloride and </a:t>
            </a:r>
            <a:r>
              <a:rPr lang="en-US" sz="2400" b="1" dirty="0" err="1">
                <a:solidFill>
                  <a:srgbClr val="FF0066"/>
                </a:solidFill>
              </a:rPr>
              <a:t>dobutamine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/>
              <a:t>hydrochloride are the preferred agents in the initial treatment of </a:t>
            </a:r>
            <a:r>
              <a:rPr lang="en-US" sz="2400" b="1" dirty="0" smtClean="0"/>
              <a:t>shock</a:t>
            </a:r>
          </a:p>
          <a:p>
            <a:r>
              <a:rPr lang="en-US" sz="1800" b="1" dirty="0" smtClean="0"/>
              <a:t>.</a:t>
            </a:r>
          </a:p>
          <a:p>
            <a:r>
              <a:rPr lang="en-US" sz="2400" b="1" dirty="0">
                <a:solidFill>
                  <a:srgbClr val="FF0066"/>
                </a:solidFill>
              </a:rPr>
              <a:t>Epinephrine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66"/>
                </a:solidFill>
              </a:rPr>
              <a:t>norepinephrine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/>
              <a:t>(potent </a:t>
            </a:r>
            <a:r>
              <a:rPr lang="en-US" sz="2400" b="1" dirty="0">
                <a:solidFill>
                  <a:srgbClr val="FF0066"/>
                </a:solidFill>
              </a:rPr>
              <a:t>vasoconstrictors</a:t>
            </a:r>
            <a:r>
              <a:rPr lang="en-US" sz="2400" b="1" dirty="0"/>
              <a:t>) </a:t>
            </a:r>
            <a:r>
              <a:rPr lang="en-US" sz="2000" b="1" dirty="0"/>
              <a:t>are </a:t>
            </a:r>
            <a:r>
              <a:rPr lang="en-US" sz="2400" b="1" dirty="0"/>
              <a:t>usually reserved for </a:t>
            </a:r>
            <a:r>
              <a:rPr lang="en-US" sz="2400" b="1" dirty="0">
                <a:solidFill>
                  <a:srgbClr val="FF0066"/>
                </a:solidFill>
              </a:rPr>
              <a:t>refractory hypotension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/>
              <a:t>these vasoactive drugs are not indicated until </a:t>
            </a:r>
            <a:r>
              <a:rPr lang="en-US" sz="2000" b="1" dirty="0">
                <a:solidFill>
                  <a:srgbClr val="FF0000"/>
                </a:solidFill>
              </a:rPr>
              <a:t>adequate volume </a:t>
            </a:r>
            <a:r>
              <a:rPr lang="en-US" sz="2000" b="1" dirty="0"/>
              <a:t>replacement has been </a:t>
            </a:r>
            <a:r>
              <a:rPr lang="en-US" sz="2000" b="1" dirty="0" err="1" smtClean="0"/>
              <a:t>given.because</a:t>
            </a:r>
            <a:r>
              <a:rPr lang="en-US" sz="2000" b="1" dirty="0" smtClean="0"/>
              <a:t> </a:t>
            </a:r>
            <a:r>
              <a:rPr lang="en-US" sz="2000" b="1" dirty="0"/>
              <a:t>can </a:t>
            </a:r>
            <a:r>
              <a:rPr lang="en-US" sz="2000" b="1" dirty="0">
                <a:solidFill>
                  <a:srgbClr val="FF0066"/>
                </a:solidFill>
              </a:rPr>
              <a:t>worsen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/>
              <a:t>preexisting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FF0066"/>
                </a:solidFill>
              </a:rPr>
              <a:t>ischemia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/>
              <a:t>increasing cellular and organ system injury</a:t>
            </a:r>
            <a:r>
              <a:rPr lang="en-US" sz="2000" dirty="0"/>
              <a:t>.</a:t>
            </a:r>
            <a:endParaRPr lang="fa-IR" sz="2000" dirty="0"/>
          </a:p>
          <a:p>
            <a:endParaRPr lang="en-US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7758138" cy="61261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990033"/>
                </a:solidFill>
              </a:rPr>
              <a:t>Dopamine is the preferred </a:t>
            </a:r>
            <a:r>
              <a:rPr lang="en-US" b="1" dirty="0" err="1">
                <a:solidFill>
                  <a:srgbClr val="990033"/>
                </a:solidFill>
              </a:rPr>
              <a:t>catecholaminergic</a:t>
            </a:r>
            <a:r>
              <a:rPr lang="en-US" b="1" dirty="0">
                <a:solidFill>
                  <a:srgbClr val="990033"/>
                </a:solidFill>
              </a:rPr>
              <a:t> agent in the management of the </a:t>
            </a:r>
            <a:r>
              <a:rPr lang="en-US" b="1" dirty="0" err="1">
                <a:solidFill>
                  <a:srgbClr val="990033"/>
                </a:solidFill>
              </a:rPr>
              <a:t>hypotensive</a:t>
            </a:r>
            <a:r>
              <a:rPr lang="en-US" b="1" dirty="0">
                <a:solidFill>
                  <a:srgbClr val="990033"/>
                </a:solidFill>
              </a:rPr>
              <a:t> patient whose MAP is less than 60 mm Hg.</a:t>
            </a:r>
          </a:p>
          <a:p>
            <a:r>
              <a:rPr lang="en-US" b="1" dirty="0">
                <a:solidFill>
                  <a:srgbClr val="990033"/>
                </a:solidFill>
              </a:rPr>
              <a:t>At low doses (1-3</a:t>
            </a:r>
            <a:r>
              <a:rPr lang="fa-IR" b="1" dirty="0">
                <a:solidFill>
                  <a:srgbClr val="990033"/>
                </a:solidFill>
              </a:rPr>
              <a:t>µ</a:t>
            </a:r>
            <a:r>
              <a:rPr lang="en-US" b="1" dirty="0">
                <a:solidFill>
                  <a:srgbClr val="990033"/>
                </a:solidFill>
              </a:rPr>
              <a:t>g/kg/min), dopamine stimulates cerebral, renal, and mesenteric </a:t>
            </a:r>
            <a:r>
              <a:rPr lang="en-US" b="1" dirty="0" err="1">
                <a:solidFill>
                  <a:srgbClr val="990033"/>
                </a:solidFill>
              </a:rPr>
              <a:t>dopaminergic</a:t>
            </a:r>
            <a:r>
              <a:rPr lang="en-US" b="1" dirty="0">
                <a:solidFill>
                  <a:srgbClr val="990033"/>
                </a:solidFill>
              </a:rPr>
              <a:t> receptors, resulting in vasodilatation and an increase in urinary output.</a:t>
            </a:r>
          </a:p>
          <a:p>
            <a:r>
              <a:rPr lang="en-US" b="1" dirty="0">
                <a:solidFill>
                  <a:srgbClr val="990033"/>
                </a:solidFill>
              </a:rPr>
              <a:t> At moderate doses (2-10 </a:t>
            </a:r>
            <a:r>
              <a:rPr lang="fa-IR" b="1" dirty="0">
                <a:solidFill>
                  <a:srgbClr val="990033"/>
                </a:solidFill>
              </a:rPr>
              <a:t>µ</a:t>
            </a:r>
            <a:r>
              <a:rPr lang="en-US" b="1" dirty="0">
                <a:solidFill>
                  <a:srgbClr val="990033"/>
                </a:solidFill>
              </a:rPr>
              <a:t>g/kg/min), both adrenergic and adrenergic receptors are stimulated, but the adrenergic effects predominate. The adrenergic </a:t>
            </a:r>
            <a:r>
              <a:rPr lang="en-US" b="1" dirty="0" err="1">
                <a:solidFill>
                  <a:srgbClr val="990033"/>
                </a:solidFill>
              </a:rPr>
              <a:t>cardia</a:t>
            </a:r>
            <a:r>
              <a:rPr lang="en-US" b="1" dirty="0">
                <a:solidFill>
                  <a:srgbClr val="990033"/>
                </a:solidFill>
              </a:rPr>
              <a:t> effects are </a:t>
            </a:r>
            <a:r>
              <a:rPr lang="en-US" b="1" dirty="0" err="1">
                <a:solidFill>
                  <a:srgbClr val="990033"/>
                </a:solidFill>
              </a:rPr>
              <a:t>inotropic</a:t>
            </a:r>
            <a:r>
              <a:rPr lang="en-US" b="1" dirty="0">
                <a:solidFill>
                  <a:srgbClr val="990033"/>
                </a:solidFill>
              </a:rPr>
              <a:t>, increasing myocardial contractility, </a:t>
            </a:r>
            <a:r>
              <a:rPr lang="en-US" b="1" dirty="0" err="1">
                <a:solidFill>
                  <a:srgbClr val="990033"/>
                </a:solidFill>
              </a:rPr>
              <a:t>sinoatrial</a:t>
            </a:r>
            <a:r>
              <a:rPr lang="en-US" b="1" dirty="0">
                <a:solidFill>
                  <a:srgbClr val="990033"/>
                </a:solidFill>
              </a:rPr>
              <a:t> rate, and impulse conduction, thereby increasing cardiac output.</a:t>
            </a:r>
          </a:p>
          <a:p>
            <a:r>
              <a:rPr lang="en-US" b="1" dirty="0">
                <a:solidFill>
                  <a:srgbClr val="990033"/>
                </a:solidFill>
              </a:rPr>
              <a:t> At doses above 20 </a:t>
            </a:r>
            <a:r>
              <a:rPr lang="fa-IR" b="1" dirty="0">
                <a:solidFill>
                  <a:srgbClr val="990033"/>
                </a:solidFill>
              </a:rPr>
              <a:t>µ</a:t>
            </a:r>
            <a:r>
              <a:rPr lang="en-US" b="1" dirty="0">
                <a:solidFill>
                  <a:srgbClr val="990033"/>
                </a:solidFill>
              </a:rPr>
              <a:t>g/kg/min, the adrenergic effects predominate, resulting in renal, mesenteric, and peripheral arterial vasoconstriction. Dopamine has little adrenergic activity (systemic vasodilator effects).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EC06EF-468F-4587-9E4A-FB4069D84D9E}"/>
              </a:ext>
            </a:extLst>
          </p:cNvPr>
          <p:cNvSpPr/>
          <p:nvPr/>
        </p:nvSpPr>
        <p:spPr>
          <a:xfrm>
            <a:off x="683568" y="908720"/>
            <a:ext cx="6336704" cy="40324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D286BD75-EFBA-4CD2-8A88-5F881C66155F}"/>
              </a:ext>
            </a:extLst>
          </p:cNvPr>
          <p:cNvSpPr/>
          <p:nvPr/>
        </p:nvSpPr>
        <p:spPr>
          <a:xfrm>
            <a:off x="251520" y="1052736"/>
            <a:ext cx="7128792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93145"/>
            <a:ext cx="6048672" cy="2904007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FF00"/>
                </a:solidFill>
              </a:rPr>
              <a:t>Hypovolemic shock is subdivided into four classes based on presenting signs and symptoms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10523512" cy="1143000"/>
          </a:xfrm>
        </p:spPr>
        <p:txBody>
          <a:bodyPr>
            <a:noAutofit/>
          </a:bodyPr>
          <a:lstStyle/>
          <a:p>
            <a:r>
              <a:rPr lang="en-US" sz="32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Evaluate Response to Therapy--</a:t>
            </a:r>
            <a:r>
              <a:rPr lang="en-US" sz="32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ORDER</a:t>
            </a:r>
            <a:r>
              <a:rPr lang="en-US" sz="32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sz="32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sz="36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6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fa-IR" sz="36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23" y="888582"/>
            <a:ext cx="7640337" cy="650085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990033"/>
                </a:solidFill>
              </a:rPr>
              <a:t>Once oxygenation and restoration of intravascular volume have been completed, reassess the patient's response to therapy . </a:t>
            </a:r>
          </a:p>
          <a:p>
            <a:r>
              <a:rPr lang="en-US" sz="2400" b="1" dirty="0">
                <a:solidFill>
                  <a:srgbClr val="990033"/>
                </a:solidFill>
              </a:rPr>
              <a:t>determine </a:t>
            </a:r>
            <a:r>
              <a:rPr lang="en-US" sz="2400" b="1" dirty="0" err="1">
                <a:solidFill>
                  <a:srgbClr val="FF0066"/>
                </a:solidFill>
              </a:rPr>
              <a:t>unerlying</a:t>
            </a:r>
            <a:r>
              <a:rPr lang="en-US" sz="2400" b="1" dirty="0">
                <a:solidFill>
                  <a:srgbClr val="FF0066"/>
                </a:solidFill>
              </a:rPr>
              <a:t> cause </a:t>
            </a:r>
            <a:r>
              <a:rPr lang="en-US" sz="2400" b="1" dirty="0">
                <a:solidFill>
                  <a:srgbClr val="990033"/>
                </a:solidFill>
              </a:rPr>
              <a:t>and </a:t>
            </a:r>
            <a:r>
              <a:rPr lang="en-US" sz="2400" b="1" dirty="0">
                <a:solidFill>
                  <a:srgbClr val="FF0066"/>
                </a:solidFill>
              </a:rPr>
              <a:t>treat</a:t>
            </a:r>
            <a:r>
              <a:rPr lang="en-US" sz="2400" b="1" dirty="0">
                <a:solidFill>
                  <a:srgbClr val="990033"/>
                </a:solidFill>
              </a:rPr>
              <a:t> it.</a:t>
            </a:r>
          </a:p>
          <a:p>
            <a:endParaRPr lang="en-US" sz="2400" b="1" dirty="0">
              <a:solidFill>
                <a:srgbClr val="990033"/>
              </a:solidFill>
            </a:endParaRPr>
          </a:p>
          <a:p>
            <a:r>
              <a:rPr lang="en-US" sz="2400" b="1" dirty="0">
                <a:solidFill>
                  <a:srgbClr val="990033"/>
                </a:solidFill>
              </a:rPr>
              <a:t>Arterial blood gases , acid -base composition, Electrolyte, coagulation, and CBC should  be define, and deficits must be </a:t>
            </a:r>
            <a:r>
              <a:rPr lang="en-US" sz="2400" b="1" dirty="0">
                <a:solidFill>
                  <a:srgbClr val="FF0066"/>
                </a:solidFill>
              </a:rPr>
              <a:t>correcte</a:t>
            </a:r>
            <a:r>
              <a:rPr lang="en-US" sz="2400" b="1" dirty="0">
                <a:solidFill>
                  <a:srgbClr val="990033"/>
                </a:solidFill>
              </a:rPr>
              <a:t>d.</a:t>
            </a:r>
          </a:p>
          <a:p>
            <a:endParaRPr lang="en-US" sz="2400" b="1" dirty="0">
              <a:solidFill>
                <a:srgbClr val="990033"/>
              </a:solidFill>
            </a:endParaRPr>
          </a:p>
          <a:p>
            <a:r>
              <a:rPr lang="en-US" sz="2400" b="1" dirty="0">
                <a:solidFill>
                  <a:srgbClr val="990033"/>
                </a:solidFill>
              </a:rPr>
              <a:t> In the face of specific organ system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90033"/>
                </a:solidFill>
              </a:rPr>
              <a:t>dysfunction, doses of antibiotics, vasopressors, and fluid support should be </a:t>
            </a:r>
            <a:r>
              <a:rPr lang="en-US" sz="2400" b="1" dirty="0">
                <a:solidFill>
                  <a:srgbClr val="FF0066"/>
                </a:solidFill>
              </a:rPr>
              <a:t>modified</a:t>
            </a:r>
            <a:r>
              <a:rPr lang="en-US" sz="2400" b="1" dirty="0">
                <a:solidFill>
                  <a:srgbClr val="990033"/>
                </a:solidFill>
              </a:rPr>
              <a:t>. </a:t>
            </a:r>
          </a:p>
          <a:p>
            <a:pPr marL="0" indent="0">
              <a:buNone/>
            </a:pPr>
            <a:endParaRPr lang="fa-IR" sz="24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13792"/>
            <a:ext cx="8939336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Remedy the Underlying Cause--</a:t>
            </a:r>
            <a:r>
              <a:rPr lang="en-US" sz="3600" cap="none" dirty="0">
                <a:ln w="24500" cmpd="dbl">
                  <a:solidFill>
                    <a:srgbClr val="AC66BB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+mn-ea"/>
                <a:cs typeface="+mn-cs"/>
              </a:rPr>
              <a:t>ORDER</a:t>
            </a:r>
            <a:br>
              <a:rPr lang="en-US" sz="3600" cap="none" dirty="0">
                <a:ln w="24500" cmpd="dbl">
                  <a:solidFill>
                    <a:srgbClr val="AC66BB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+mn-ea"/>
                <a:cs typeface="+mn-cs"/>
              </a:rPr>
            </a:br>
            <a:endParaRPr lang="en-US" sz="32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22433"/>
            <a:ext cx="8143932" cy="49069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990033"/>
                </a:solidFill>
              </a:rPr>
              <a:t>Although some causes of bleeding such as a retroperitoneal hematoma can resolve without surgical intervention, all patients with </a:t>
            </a:r>
            <a:r>
              <a:rPr lang="en-US" sz="2800" b="1" dirty="0">
                <a:solidFill>
                  <a:srgbClr val="FF0066"/>
                </a:solidFill>
              </a:rPr>
              <a:t>continued  bleeding </a:t>
            </a:r>
            <a:r>
              <a:rPr lang="en-US" sz="2800" b="1" dirty="0">
                <a:solidFill>
                  <a:srgbClr val="990033"/>
                </a:solidFill>
              </a:rPr>
              <a:t>require </a:t>
            </a:r>
            <a:r>
              <a:rPr lang="en-US" sz="2800" b="1" dirty="0">
                <a:solidFill>
                  <a:srgbClr val="FF0066"/>
                </a:solidFill>
              </a:rPr>
              <a:t>immediate surgical </a:t>
            </a:r>
            <a:r>
              <a:rPr lang="en-US" sz="2800" b="1" dirty="0">
                <a:solidFill>
                  <a:srgbClr val="990033"/>
                </a:solidFill>
              </a:rPr>
              <a:t>intervention. </a:t>
            </a:r>
          </a:p>
          <a:p>
            <a:endParaRPr lang="en-US" sz="28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29B6-D2AB-41DA-8737-B0F2179EB02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-47297" y="353777"/>
            <a:ext cx="30492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072462" cy="4846320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pPr lvl="2">
              <a:buClr>
                <a:srgbClr val="FF66CC"/>
              </a:buClr>
              <a:buSzPct val="131000"/>
              <a:buFont typeface="Wingdings" pitchFamily="2" charset="2"/>
              <a:buChar char="§"/>
            </a:pPr>
            <a:r>
              <a:rPr lang="en-US" sz="2400" b="1" dirty="0"/>
              <a:t>Blood losses of less than </a:t>
            </a:r>
            <a:r>
              <a:rPr lang="en-US" sz="2400" b="1" dirty="0">
                <a:solidFill>
                  <a:srgbClr val="FF0066"/>
                </a:solidFill>
              </a:rPr>
              <a:t>15%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/>
              <a:t>of the total blood volume (less than </a:t>
            </a:r>
            <a:r>
              <a:rPr lang="en-US" sz="2400" b="1" dirty="0">
                <a:solidFill>
                  <a:srgbClr val="FF0000"/>
                </a:solidFill>
              </a:rPr>
              <a:t>750ml</a:t>
            </a:r>
            <a:r>
              <a:rPr lang="en-US" sz="2400" b="1" dirty="0"/>
              <a:t>)</a:t>
            </a:r>
          </a:p>
          <a:p>
            <a:pPr lvl="2">
              <a:buClr>
                <a:srgbClr val="FF66CC"/>
              </a:buClr>
              <a:buSzPct val="131000"/>
              <a:buFont typeface="Wingdings" pitchFamily="2" charset="2"/>
              <a:buChar char="§"/>
            </a:pPr>
            <a:endParaRPr lang="en-US" sz="2400" b="1" dirty="0">
              <a:solidFill>
                <a:srgbClr val="990033"/>
              </a:solidFill>
            </a:endParaRPr>
          </a:p>
          <a:p>
            <a:pPr lvl="2">
              <a:buClr>
                <a:srgbClr val="FF66CC"/>
              </a:buClr>
              <a:buSzPct val="131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>
                <a:solidFill>
                  <a:srgbClr val="FF0066"/>
                </a:solidFill>
              </a:rPr>
              <a:t>no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/>
              <a:t>measurable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>
                <a:solidFill>
                  <a:srgbClr val="FF0066"/>
                </a:solidFill>
              </a:rPr>
              <a:t>changes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/>
              <a:t>in blood pressure, resting pulse, or respiratory rates</a:t>
            </a:r>
          </a:p>
          <a:p>
            <a:pPr lvl="2">
              <a:buClr>
                <a:srgbClr val="FF66CC"/>
              </a:buClr>
              <a:buSzPct val="131000"/>
              <a:buFont typeface="Wingdings" pitchFamily="2" charset="2"/>
              <a:buChar char="§"/>
            </a:pPr>
            <a:endParaRPr lang="en-US" sz="2400" b="1" dirty="0"/>
          </a:p>
          <a:p>
            <a:pPr lvl="2">
              <a:buClr>
                <a:srgbClr val="FF66CC"/>
              </a:buClr>
              <a:buSzPct val="131000"/>
              <a:buFont typeface="Wingdings" pitchFamily="2" charset="2"/>
              <a:buChar char="§"/>
            </a:pPr>
            <a:r>
              <a:rPr lang="en-US" sz="2800" b="1" dirty="0"/>
              <a:t> </a:t>
            </a:r>
            <a:r>
              <a:rPr lang="en-US" sz="2400" b="1" dirty="0"/>
              <a:t>compensatory mechanisms usually </a:t>
            </a:r>
            <a:r>
              <a:rPr lang="en-US" sz="2400" b="1" dirty="0">
                <a:solidFill>
                  <a:srgbClr val="FF0066"/>
                </a:solidFill>
              </a:rPr>
              <a:t>restore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/>
              <a:t>plasma volume within </a:t>
            </a:r>
            <a:r>
              <a:rPr lang="en-US" sz="2400" b="1" dirty="0">
                <a:solidFill>
                  <a:srgbClr val="FF0066"/>
                </a:solidFill>
              </a:rPr>
              <a:t>24 h</a:t>
            </a:r>
            <a:r>
              <a:rPr lang="en-US" sz="2400" b="1" dirty="0">
                <a:solidFill>
                  <a:srgbClr val="990033"/>
                </a:solidFill>
              </a:rPr>
              <a:t>.</a:t>
            </a:r>
            <a:endParaRPr lang="en-US" b="1" dirty="0">
              <a:solidFill>
                <a:srgbClr val="990033"/>
              </a:solidFill>
            </a:endParaRPr>
          </a:p>
          <a:p>
            <a:pPr>
              <a:buClr>
                <a:srgbClr val="CC0066"/>
              </a:buClr>
              <a:buSzPct val="131000"/>
              <a:buFont typeface="Wingdings" pitchFamily="2" charset="2"/>
              <a:buChar char="q"/>
            </a:pPr>
            <a:endParaRPr lang="fa-IR" sz="2000" b="1" dirty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lowchart: Predefined Process 4"/>
          <p:cNvSpPr/>
          <p:nvPr/>
        </p:nvSpPr>
        <p:spPr>
          <a:xfrm>
            <a:off x="899592" y="428604"/>
            <a:ext cx="6264696" cy="1344212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9672" y="764704"/>
            <a:ext cx="5370284" cy="1143000"/>
          </a:xfrm>
        </p:spPr>
        <p:txBody>
          <a:bodyPr>
            <a:noAutofit/>
          </a:bodyPr>
          <a:lstStyle/>
          <a:p>
            <a:r>
              <a:rPr lang="en-US" sz="3200" cap="none" dirty="0">
                <a:solidFill>
                  <a:srgbClr val="FFFF00"/>
                </a:solidFill>
                <a:latin typeface="Arial Black" panose="020B0A04020102020204" pitchFamily="34" charset="0"/>
              </a:rPr>
              <a:t>Class  I  Hypovolemia </a:t>
            </a: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endParaRPr lang="fa-IR" sz="3200" dirty="0">
              <a:solidFill>
                <a:srgbClr val="FFFF00"/>
              </a:solidFill>
            </a:endParaRPr>
          </a:p>
        </p:txBody>
      </p:sp>
      <p:sp>
        <p:nvSpPr>
          <p:cNvPr id="8" name="Flowchart: Predefined Process 7"/>
          <p:cNvSpPr/>
          <p:nvPr/>
        </p:nvSpPr>
        <p:spPr>
          <a:xfrm>
            <a:off x="580996" y="9072602"/>
            <a:ext cx="7358114" cy="150019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66"/>
                </a:solidFill>
              </a:rPr>
              <a:t>Class I </a:t>
            </a:r>
            <a:r>
              <a:rPr lang="en-US" dirty="0" err="1">
                <a:solidFill>
                  <a:srgbClr val="FF0066"/>
                </a:solidFill>
              </a:rPr>
              <a:t>hypovolemia</a:t>
            </a:r>
            <a:r>
              <a:rPr lang="en-US" dirty="0">
                <a:solidFill>
                  <a:srgbClr val="FF0066"/>
                </a:solidFill>
              </a:rPr>
              <a:t> :</a:t>
            </a:r>
            <a:br>
              <a:rPr lang="en-US" dirty="0">
                <a:solidFill>
                  <a:srgbClr val="FF0066"/>
                </a:solidFill>
              </a:rPr>
            </a:br>
            <a:endParaRPr lang="fa-I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215338" cy="5248584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>
                <a:solidFill>
                  <a:srgbClr val="A50021"/>
                </a:solidFill>
              </a:rPr>
              <a:t> </a:t>
            </a:r>
            <a:r>
              <a:rPr lang="en-US" sz="3300" b="1" dirty="0"/>
              <a:t>750-1,500 mL of blood loss(15-30%)</a:t>
            </a:r>
          </a:p>
          <a:p>
            <a:endParaRPr lang="en-US" sz="3300" b="1" dirty="0"/>
          </a:p>
          <a:p>
            <a:r>
              <a:rPr lang="en-US" sz="3300" b="1" dirty="0"/>
              <a:t> consistent with: </a:t>
            </a:r>
          </a:p>
          <a:p>
            <a:pPr lvl="2"/>
            <a:r>
              <a:rPr lang="en-US" sz="2800" b="1" dirty="0"/>
              <a:t>tachycardia </a:t>
            </a:r>
          </a:p>
          <a:p>
            <a:pPr lvl="2"/>
            <a:r>
              <a:rPr lang="en-US" sz="2800" b="1" dirty="0"/>
              <a:t>narrowed pulse pressure</a:t>
            </a:r>
          </a:p>
          <a:p>
            <a:pPr lvl="2"/>
            <a:r>
              <a:rPr lang="en-US" sz="2800" b="1" dirty="0"/>
              <a:t>resting blood pressure is normal</a:t>
            </a:r>
          </a:p>
          <a:p>
            <a:pPr lvl="2"/>
            <a:r>
              <a:rPr lang="en-US" sz="2800" b="1" dirty="0"/>
              <a:t>postural hypotension</a:t>
            </a:r>
          </a:p>
          <a:p>
            <a:pPr lvl="2">
              <a:buNone/>
            </a:pPr>
            <a:r>
              <a:rPr lang="en-US" sz="2800" b="1" dirty="0"/>
              <a:t> This is the major</a:t>
            </a:r>
            <a:r>
              <a:rPr lang="en-US" sz="2800" b="1" dirty="0">
                <a:solidFill>
                  <a:srgbClr val="A50021"/>
                </a:solidFill>
              </a:rPr>
              <a:t> </a:t>
            </a:r>
            <a:r>
              <a:rPr lang="en-US" sz="2800" b="1" dirty="0">
                <a:solidFill>
                  <a:srgbClr val="FF3300"/>
                </a:solidFill>
              </a:rPr>
              <a:t>clinical distinction </a:t>
            </a:r>
            <a:r>
              <a:rPr lang="en-US" sz="2800" b="1" dirty="0"/>
              <a:t>between class I and class II </a:t>
            </a:r>
            <a:r>
              <a:rPr lang="en-US" sz="2800" b="1" dirty="0" err="1"/>
              <a:t>hypovolemic</a:t>
            </a:r>
            <a:r>
              <a:rPr lang="en-US" sz="2800" b="1" dirty="0"/>
              <a:t> shock.</a:t>
            </a:r>
          </a:p>
          <a:p>
            <a:pPr lvl="1">
              <a:buNone/>
            </a:pPr>
            <a:endParaRPr lang="en-US" sz="3300" b="1" dirty="0">
              <a:solidFill>
                <a:srgbClr val="A50021"/>
              </a:solidFill>
            </a:endParaRPr>
          </a:p>
          <a:p>
            <a:pPr algn="ctr">
              <a:buNone/>
            </a:pPr>
            <a:r>
              <a:rPr lang="en-US" sz="3400" b="1" dirty="0"/>
              <a:t> </a:t>
            </a:r>
            <a:r>
              <a:rPr lang="en-US" sz="3300" b="1" dirty="0">
                <a:solidFill>
                  <a:srgbClr val="002060"/>
                </a:solidFill>
              </a:rPr>
              <a:t>shock is almost always </a:t>
            </a:r>
            <a:r>
              <a:rPr lang="en-US" sz="3300" b="1" dirty="0">
                <a:solidFill>
                  <a:srgbClr val="0000CC"/>
                </a:solidFill>
              </a:rPr>
              <a:t>reversible</a:t>
            </a:r>
          </a:p>
          <a:p>
            <a:pPr algn="ctr">
              <a:buNone/>
            </a:pPr>
            <a:r>
              <a:rPr lang="en-US" sz="3300" b="1" dirty="0">
                <a:solidFill>
                  <a:srgbClr val="002060"/>
                </a:solidFill>
              </a:rPr>
              <a:t> hence frequently used descriptive</a:t>
            </a:r>
          </a:p>
          <a:p>
            <a:pPr algn="ctr">
              <a:buNone/>
            </a:pPr>
            <a:r>
              <a:rPr lang="en-US" sz="3300" b="1" dirty="0">
                <a:solidFill>
                  <a:srgbClr val="002060"/>
                </a:solidFill>
              </a:rPr>
              <a:t> term is </a:t>
            </a:r>
            <a:r>
              <a:rPr lang="en-US" sz="3300" b="1" dirty="0">
                <a:solidFill>
                  <a:srgbClr val="0000CC"/>
                </a:solidFill>
              </a:rPr>
              <a:t>early shock</a:t>
            </a:r>
            <a:r>
              <a:rPr lang="en-US" sz="33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Flowchart: Predefined Process 4"/>
          <p:cNvSpPr/>
          <p:nvPr/>
        </p:nvSpPr>
        <p:spPr>
          <a:xfrm>
            <a:off x="476272" y="214290"/>
            <a:ext cx="6760024" cy="105447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71604" y="-71462"/>
            <a:ext cx="7239000" cy="1143000"/>
          </a:xfrm>
        </p:spPr>
        <p:txBody>
          <a:bodyPr/>
          <a:lstStyle/>
          <a:p>
            <a:r>
              <a:rPr lang="en-US" sz="3200" cap="none" dirty="0">
                <a:solidFill>
                  <a:srgbClr val="FFFF00"/>
                </a:solidFill>
                <a:latin typeface="Arial Black" panose="020B0A04020102020204" pitchFamily="34" charset="0"/>
              </a:rPr>
              <a:t>Class II hypovolemia</a:t>
            </a:r>
            <a:endParaRPr lang="fa-IR" sz="3200" cap="none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58944"/>
            <a:ext cx="7704856" cy="4846320"/>
          </a:xfrm>
        </p:spPr>
        <p:txBody>
          <a:bodyPr/>
          <a:lstStyle/>
          <a:p>
            <a:r>
              <a:rPr lang="en-US" sz="2400" b="1" dirty="0" smtClean="0"/>
              <a:t>h patients with losing of 20% - 30% of blood volume </a:t>
            </a:r>
            <a:r>
              <a:rPr lang="en-US" sz="2400" b="1" dirty="0">
                <a:solidFill>
                  <a:srgbClr val="990033"/>
                </a:solidFill>
              </a:rPr>
              <a:t>, </a:t>
            </a:r>
            <a:r>
              <a:rPr lang="en-US" sz="2400" b="1" dirty="0" smtClean="0">
                <a:solidFill>
                  <a:srgbClr val="FF0066"/>
                </a:solidFill>
              </a:rPr>
              <a:t>crystalloid</a:t>
            </a:r>
            <a:r>
              <a:rPr lang="en-US" sz="2400" b="1" dirty="0" smtClean="0">
                <a:solidFill>
                  <a:srgbClr val="990033"/>
                </a:solidFill>
              </a:rPr>
              <a:t> </a:t>
            </a:r>
            <a:r>
              <a:rPr lang="en-US" sz="2400" b="1" dirty="0"/>
              <a:t>is usually </a:t>
            </a:r>
            <a:r>
              <a:rPr lang="en-US" sz="2400" b="1" dirty="0" smtClean="0"/>
              <a:t>adequate </a:t>
            </a:r>
            <a:r>
              <a:rPr lang="en-US" sz="2400" b="1" dirty="0" err="1" smtClean="0"/>
              <a:t>butsometimes</a:t>
            </a:r>
            <a:r>
              <a:rPr lang="en-US" sz="2400" b="1" dirty="0" smtClean="0"/>
              <a:t> require RBC replacement for immediate resuscitation</a:t>
            </a:r>
            <a:r>
              <a:rPr lang="en-US" sz="2400" b="1" dirty="0" smtClean="0">
                <a:solidFill>
                  <a:srgbClr val="990033"/>
                </a:solidFill>
              </a:rPr>
              <a:t>, </a:t>
            </a:r>
            <a:endParaRPr lang="en-US" sz="2400" b="1" dirty="0" smtClean="0"/>
          </a:p>
          <a:p>
            <a:r>
              <a:rPr lang="en-US" sz="2400" b="1" dirty="0" smtClean="0"/>
              <a:t> </a:t>
            </a:r>
            <a:r>
              <a:rPr lang="en-US" sz="2400" b="1" dirty="0"/>
              <a:t>Crystalloid replacement is guided by the </a:t>
            </a:r>
            <a:r>
              <a:rPr lang="en-US" sz="2400" b="1" dirty="0">
                <a:solidFill>
                  <a:srgbClr val="FF0066"/>
                </a:solidFill>
              </a:rPr>
              <a:t>3:1 rule</a:t>
            </a:r>
            <a:r>
              <a:rPr lang="en-US" sz="2400" b="1" dirty="0">
                <a:solidFill>
                  <a:srgbClr val="990033"/>
                </a:solidFill>
              </a:rPr>
              <a:t>: </a:t>
            </a:r>
            <a:r>
              <a:rPr lang="en-US" sz="2400" b="1" dirty="0"/>
              <a:t>300 mL crystalloid per 100 mL of blood </a:t>
            </a:r>
            <a:r>
              <a:rPr lang="en-US" sz="2400" b="1" dirty="0" smtClean="0"/>
              <a:t>loss</a:t>
            </a:r>
            <a:r>
              <a:rPr lang="en-US" sz="2400" b="1" dirty="0"/>
              <a:t>.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-285776"/>
            <a:ext cx="7739066" cy="2000264"/>
          </a:xfrm>
        </p:spPr>
        <p:txBody>
          <a:bodyPr>
            <a:normAutofit/>
          </a:bodyPr>
          <a:lstStyle/>
          <a:p>
            <a:r>
              <a:rPr lang="en-US" sz="4000" dirty="0"/>
              <a:t>:</a:t>
            </a:r>
            <a:br>
              <a:rPr lang="en-US" sz="4000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340768"/>
            <a:ext cx="8028384" cy="5248584"/>
          </a:xfrm>
        </p:spPr>
        <p:txBody>
          <a:bodyPr>
            <a:normAutofit/>
          </a:bodyPr>
          <a:lstStyle/>
          <a:p>
            <a:pPr lvl="0"/>
            <a:r>
              <a:rPr lang="en-US" sz="2000" b="1" dirty="0"/>
              <a:t>Blood loss </a:t>
            </a:r>
            <a:r>
              <a:rPr lang="en-US" sz="2000" b="1" dirty="0" smtClean="0"/>
              <a:t>of </a:t>
            </a:r>
            <a:r>
              <a:rPr lang="en-US" sz="2000" b="1" dirty="0" smtClean="0">
                <a:solidFill>
                  <a:srgbClr val="FF0066"/>
                </a:solidFill>
              </a:rPr>
              <a:t>1,500-2,000 </a:t>
            </a:r>
            <a:r>
              <a:rPr lang="en-US" sz="2000" b="1" dirty="0" smtClean="0"/>
              <a:t>(30</a:t>
            </a:r>
            <a:r>
              <a:rPr lang="en-US" sz="2000" b="1" dirty="0"/>
              <a:t>%-40%of plasma volume) .</a:t>
            </a:r>
          </a:p>
          <a:p>
            <a:pPr lvl="0"/>
            <a:endParaRPr lang="en-US" sz="2000" b="1" dirty="0">
              <a:solidFill>
                <a:srgbClr val="A50021"/>
              </a:solidFill>
            </a:endParaRPr>
          </a:p>
          <a:p>
            <a:r>
              <a:rPr lang="en-US" sz="2000" b="1" dirty="0" smtClean="0"/>
              <a:t>physiologic</a:t>
            </a:r>
            <a:r>
              <a:rPr lang="en-US" sz="2000" b="1" dirty="0" smtClean="0">
                <a:solidFill>
                  <a:srgbClr val="A50021"/>
                </a:solidFill>
              </a:rPr>
              <a:t> </a:t>
            </a:r>
            <a:r>
              <a:rPr lang="en-US" sz="2000" b="1" dirty="0">
                <a:solidFill>
                  <a:srgbClr val="FF0066"/>
                </a:solidFill>
              </a:rPr>
              <a:t>compensatory</a:t>
            </a:r>
            <a:r>
              <a:rPr lang="en-US" sz="2000" b="1" dirty="0">
                <a:solidFill>
                  <a:srgbClr val="A50021"/>
                </a:solidFill>
              </a:rPr>
              <a:t> </a:t>
            </a:r>
            <a:r>
              <a:rPr lang="en-US" sz="2000" b="1" dirty="0"/>
              <a:t>mechanisms</a:t>
            </a:r>
            <a:r>
              <a:rPr lang="en-US" sz="2000" b="1" dirty="0">
                <a:solidFill>
                  <a:srgbClr val="A50021"/>
                </a:solidFill>
              </a:rPr>
              <a:t> </a:t>
            </a:r>
            <a:r>
              <a:rPr lang="en-US" sz="2000" b="1" dirty="0">
                <a:solidFill>
                  <a:srgbClr val="FF0066"/>
                </a:solidFill>
              </a:rPr>
              <a:t>begin to fail</a:t>
            </a:r>
            <a:r>
              <a:rPr lang="en-US" sz="2000" b="1" dirty="0">
                <a:solidFill>
                  <a:srgbClr val="A50021"/>
                </a:solidFill>
              </a:rPr>
              <a:t>. </a:t>
            </a:r>
          </a:p>
          <a:p>
            <a:endParaRPr lang="en-US" sz="2000" b="1" dirty="0">
              <a:solidFill>
                <a:srgbClr val="A50021"/>
              </a:solidFill>
            </a:endParaRPr>
          </a:p>
          <a:p>
            <a:r>
              <a:rPr lang="en-US" sz="2000" b="1" dirty="0"/>
              <a:t>Patients almost</a:t>
            </a:r>
            <a:r>
              <a:rPr lang="en-US" sz="2000" b="1" dirty="0">
                <a:solidFill>
                  <a:srgbClr val="A50021"/>
                </a:solidFill>
              </a:rPr>
              <a:t> </a:t>
            </a:r>
            <a:r>
              <a:rPr lang="en-US" sz="2000" b="1" dirty="0">
                <a:solidFill>
                  <a:srgbClr val="FF0066"/>
                </a:solidFill>
              </a:rPr>
              <a:t>always</a:t>
            </a:r>
            <a:r>
              <a:rPr lang="en-US" sz="2000" b="1" dirty="0">
                <a:solidFill>
                  <a:srgbClr val="A50021"/>
                </a:solidFill>
              </a:rPr>
              <a:t> </a:t>
            </a:r>
            <a:r>
              <a:rPr lang="en-US" sz="2000" b="1" dirty="0"/>
              <a:t>present with classic  signs of </a:t>
            </a:r>
            <a:r>
              <a:rPr lang="en-US" sz="2000" b="1" dirty="0">
                <a:solidFill>
                  <a:srgbClr val="FF0066"/>
                </a:solidFill>
              </a:rPr>
              <a:t>insufficient perfusion</a:t>
            </a:r>
            <a:r>
              <a:rPr lang="en-US" sz="2000" b="1" dirty="0">
                <a:solidFill>
                  <a:srgbClr val="A50021"/>
                </a:solidFill>
              </a:rPr>
              <a:t>, </a:t>
            </a:r>
            <a:r>
              <a:rPr lang="en-US" sz="2000" b="1" dirty="0"/>
              <a:t>including: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 marked tachycardia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tachypnea</a:t>
            </a:r>
            <a:endParaRPr lang="en-US" sz="2000" b="1" dirty="0">
              <a:solidFill>
                <a:schemeClr val="tx1"/>
              </a:solidFill>
            </a:endParaRP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severely diminished urinary output 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 cold, clammy </a:t>
            </a:r>
            <a:r>
              <a:rPr lang="en-US" sz="2000" b="1" dirty="0" smtClean="0">
                <a:solidFill>
                  <a:schemeClr val="tx1"/>
                </a:solidFill>
              </a:rPr>
              <a:t>skin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hypotension</a:t>
            </a:r>
            <a:endParaRPr lang="en-US" sz="2000" b="1" dirty="0">
              <a:solidFill>
                <a:schemeClr val="tx1"/>
              </a:solidFill>
            </a:endParaRPr>
          </a:p>
          <a:p>
            <a:pPr lvl="1"/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/>
              <a:t>Arterial </a:t>
            </a:r>
            <a:r>
              <a:rPr lang="en-US" sz="2000" b="1" dirty="0"/>
              <a:t>hypotension and a fall in cardiac output diminish oxygen delivery to peripheral tissues</a:t>
            </a:r>
            <a:endParaRPr lang="fa-IR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15D0-8D75-4A43-9D93-267F28B78A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lowchart: Predefined Process 6"/>
          <p:cNvSpPr/>
          <p:nvPr/>
        </p:nvSpPr>
        <p:spPr>
          <a:xfrm>
            <a:off x="755576" y="214290"/>
            <a:ext cx="6624736" cy="105447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428604"/>
            <a:ext cx="53578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+mj-ea"/>
                <a:cs typeface="+mj-cs"/>
              </a:rPr>
              <a:t>Class III hypovolemia</a:t>
            </a:r>
            <a:endParaRPr lang="fa-IR" sz="32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FF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" y="742920"/>
            <a:ext cx="8099356" cy="4846320"/>
          </a:xfrm>
        </p:spPr>
        <p:txBody>
          <a:bodyPr>
            <a:noAutofit/>
          </a:bodyPr>
          <a:lstStyle/>
          <a:p>
            <a:r>
              <a:rPr lang="en-US" sz="2400" b="1" dirty="0"/>
              <a:t>Cerebral and cardiac functions are maintained by </a:t>
            </a:r>
            <a:r>
              <a:rPr lang="en-US" sz="2400" b="1" dirty="0">
                <a:solidFill>
                  <a:srgbClr val="FF0066"/>
                </a:solidFill>
              </a:rPr>
              <a:t>diverting blood flow </a:t>
            </a:r>
            <a:r>
              <a:rPr lang="en-US" sz="2400" b="1" dirty="0"/>
              <a:t>from the skin, muscles, gastrointestinal tract, and kidneys. </a:t>
            </a:r>
          </a:p>
          <a:p>
            <a:endParaRPr lang="en-US" sz="2400" b="1" dirty="0"/>
          </a:p>
          <a:p>
            <a:r>
              <a:rPr lang="en-US" sz="2400" b="1" dirty="0" smtClean="0"/>
              <a:t>shock with </a:t>
            </a:r>
            <a:r>
              <a:rPr lang="en-US" sz="2400" b="1" dirty="0">
                <a:solidFill>
                  <a:srgbClr val="FF0066"/>
                </a:solidFill>
              </a:rPr>
              <a:t>loss of compensatory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/>
              <a:t>physiologic mechanisms is </a:t>
            </a:r>
            <a:r>
              <a:rPr lang="en-US" sz="2400" b="1" dirty="0" smtClean="0"/>
              <a:t>called </a:t>
            </a:r>
            <a:r>
              <a:rPr lang="en-US" sz="2400" b="1" dirty="0">
                <a:solidFill>
                  <a:srgbClr val="FF0066"/>
                </a:solidFill>
              </a:rPr>
              <a:t>intermediate shock</a:t>
            </a:r>
            <a:r>
              <a:rPr lang="en-US" sz="2400" b="1" dirty="0">
                <a:solidFill>
                  <a:srgbClr val="990033"/>
                </a:solidFill>
              </a:rPr>
              <a:t>.</a:t>
            </a:r>
          </a:p>
          <a:p>
            <a:endParaRPr lang="en-US" sz="2400" b="1" dirty="0">
              <a:solidFill>
                <a:srgbClr val="990033"/>
              </a:solidFill>
            </a:endParaRPr>
          </a:p>
          <a:p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/>
              <a:t>In this phase, reversibility is dependent on prompt crystalloid and blood product </a:t>
            </a:r>
            <a:r>
              <a:rPr lang="en-US" sz="2400" b="1" dirty="0">
                <a:solidFill>
                  <a:srgbClr val="FF0066"/>
                </a:solidFill>
              </a:rPr>
              <a:t>replacement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/>
              <a:t>to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>
                <a:solidFill>
                  <a:srgbClr val="FF0066"/>
                </a:solidFill>
              </a:rPr>
              <a:t>avoid irreversible ischemia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/>
              <a:t>of vital organs</a:t>
            </a:r>
            <a:r>
              <a:rPr lang="en-US" sz="2000" b="1" dirty="0"/>
              <a:t>.</a:t>
            </a:r>
            <a:endParaRPr lang="fa-IR" sz="20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5270</TotalTime>
  <Words>1953</Words>
  <Application>Microsoft Office PowerPoint</Application>
  <PresentationFormat>On-screen Show (4:3)</PresentationFormat>
  <Paragraphs>339</Paragraphs>
  <Slides>42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Arial Black</vt:lpstr>
      <vt:lpstr>Calibri</vt:lpstr>
      <vt:lpstr>Helvetica</vt:lpstr>
      <vt:lpstr>Nasim</vt:lpstr>
      <vt:lpstr>Tahoma</vt:lpstr>
      <vt:lpstr>Times New Roman</vt:lpstr>
      <vt:lpstr>Titr</vt:lpstr>
      <vt:lpstr>Trebuchet MS</vt:lpstr>
      <vt:lpstr>Wingdings</vt:lpstr>
      <vt:lpstr>Wingdings 2</vt:lpstr>
      <vt:lpstr>Zar</vt:lpstr>
      <vt:lpstr>Opulent</vt:lpstr>
      <vt:lpstr>PowerPoint Presentation</vt:lpstr>
      <vt:lpstr>Hypovolemic Shock  </vt:lpstr>
      <vt:lpstr>Obstetrical Hemorrhage</vt:lpstr>
      <vt:lpstr>PowerPoint Presentation</vt:lpstr>
      <vt:lpstr>Class  I  Hypovolemia  </vt:lpstr>
      <vt:lpstr>Class II hypovolemia</vt:lpstr>
      <vt:lpstr>PowerPoint Presentation</vt:lpstr>
      <vt:lpstr>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Oxygenate--ORDER </vt:lpstr>
      <vt:lpstr>Restore Circulating Volume--ORDER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Massive Blood Transfusion</vt:lpstr>
      <vt:lpstr>PowerPoint Presentation</vt:lpstr>
      <vt:lpstr>PowerPoint Presentation</vt:lpstr>
      <vt:lpstr>PowerPoint Presentation</vt:lpstr>
      <vt:lpstr>Dilutional Coagulopathy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acidosis and hypothermia</vt:lpstr>
      <vt:lpstr>PREVENTION OF HYPOTHERMIA</vt:lpstr>
      <vt:lpstr>COMPLICATIONS OF CITRATE INFUSION</vt:lpstr>
      <vt:lpstr>PowerPoint Presentation</vt:lpstr>
      <vt:lpstr>PowerPoint Presentation</vt:lpstr>
      <vt:lpstr>Drug Therapy--ORDER  </vt:lpstr>
      <vt:lpstr>PowerPoint Presentation</vt:lpstr>
      <vt:lpstr>Evaluate Response to Therapy--ORDER  </vt:lpstr>
      <vt:lpstr>Remedy the Underlying Cause--ORDER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Pourfeyzi</dc:creator>
  <cp:lastModifiedBy>masiii</cp:lastModifiedBy>
  <cp:revision>202</cp:revision>
  <dcterms:created xsi:type="dcterms:W3CDTF">2012-02-19T14:15:03Z</dcterms:created>
  <dcterms:modified xsi:type="dcterms:W3CDTF">2021-02-12T17:28:58Z</dcterms:modified>
</cp:coreProperties>
</file>